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7" r:id="rId2"/>
    <p:sldId id="262" r:id="rId3"/>
    <p:sldId id="263" r:id="rId4"/>
    <p:sldId id="265" r:id="rId5"/>
    <p:sldId id="266" r:id="rId6"/>
    <p:sldId id="271" r:id="rId7"/>
    <p:sldId id="270" r:id="rId8"/>
    <p:sldId id="291" r:id="rId9"/>
    <p:sldId id="273" r:id="rId10"/>
    <p:sldId id="274" r:id="rId11"/>
    <p:sldId id="289" r:id="rId12"/>
    <p:sldId id="284" r:id="rId13"/>
    <p:sldId id="285" r:id="rId14"/>
    <p:sldId id="277" r:id="rId15"/>
    <p:sldId id="278" r:id="rId16"/>
    <p:sldId id="280" r:id="rId17"/>
    <p:sldId id="282" r:id="rId18"/>
    <p:sldId id="287"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2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F40F2-F142-42BD-99A7-B62DB276491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1B3B807A-F407-4A4F-91B6-8B9311A23561}">
      <dgm:prSet/>
      <dgm:spPr/>
      <dgm:t>
        <a:bodyPr/>
        <a:lstStyle/>
        <a:p>
          <a:pPr rtl="1"/>
          <a:r>
            <a:rPr lang="en-US" b="1" smtClean="0"/>
            <a:t>Next </a:t>
          </a:r>
          <a:r>
            <a:rPr lang="en-US" b="1" smtClean="0"/>
            <a:t>lecture</a:t>
          </a:r>
          <a:r>
            <a:rPr lang="en-US" b="1" dirty="0" smtClean="0"/>
            <a:t/>
          </a:r>
          <a:br>
            <a:rPr lang="en-US" b="1" dirty="0" smtClean="0"/>
          </a:br>
          <a:r>
            <a:rPr lang="en-US" b="1" dirty="0" smtClean="0"/>
            <a:t>Urinary tract infection</a:t>
          </a:r>
          <a:endParaRPr lang="ar-IQ" b="1" dirty="0"/>
        </a:p>
      </dgm:t>
    </dgm:pt>
    <dgm:pt modelId="{BDD014CF-27D2-4F52-98E6-B2B408D60395}" type="parTrans" cxnId="{F497C670-7694-49B4-AAB0-6EBDEEFD175D}">
      <dgm:prSet/>
      <dgm:spPr/>
      <dgm:t>
        <a:bodyPr/>
        <a:lstStyle/>
        <a:p>
          <a:pPr rtl="1"/>
          <a:endParaRPr lang="ar-IQ"/>
        </a:p>
      </dgm:t>
    </dgm:pt>
    <dgm:pt modelId="{F6F81416-8FB8-4050-A30A-BD7A4374D888}" type="sibTrans" cxnId="{F497C670-7694-49B4-AAB0-6EBDEEFD175D}">
      <dgm:prSet/>
      <dgm:spPr/>
      <dgm:t>
        <a:bodyPr/>
        <a:lstStyle/>
        <a:p>
          <a:pPr rtl="1"/>
          <a:endParaRPr lang="ar-IQ"/>
        </a:p>
      </dgm:t>
    </dgm:pt>
    <dgm:pt modelId="{B6257B97-82F7-43C9-8EE1-CA6F8012D08A}" type="pres">
      <dgm:prSet presAssocID="{93FF40F2-F142-42BD-99A7-B62DB2764916}" presName="compositeShape" presStyleCnt="0">
        <dgm:presLayoutVars>
          <dgm:chMax val="7"/>
          <dgm:dir/>
          <dgm:resizeHandles val="exact"/>
        </dgm:presLayoutVars>
      </dgm:prSet>
      <dgm:spPr/>
      <dgm:t>
        <a:bodyPr/>
        <a:lstStyle/>
        <a:p>
          <a:pPr rtl="1"/>
          <a:endParaRPr lang="ar-IQ"/>
        </a:p>
      </dgm:t>
    </dgm:pt>
    <dgm:pt modelId="{3E8B709C-A8AF-4558-A666-E471A018B162}" type="pres">
      <dgm:prSet presAssocID="{1B3B807A-F407-4A4F-91B6-8B9311A23561}" presName="circ1TxSh" presStyleLbl="vennNode1" presStyleIdx="0" presStyleCnt="1"/>
      <dgm:spPr/>
      <dgm:t>
        <a:bodyPr/>
        <a:lstStyle/>
        <a:p>
          <a:pPr rtl="1"/>
          <a:endParaRPr lang="ar-IQ"/>
        </a:p>
      </dgm:t>
    </dgm:pt>
  </dgm:ptLst>
  <dgm:cxnLst>
    <dgm:cxn modelId="{F497C670-7694-49B4-AAB0-6EBDEEFD175D}" srcId="{93FF40F2-F142-42BD-99A7-B62DB2764916}" destId="{1B3B807A-F407-4A4F-91B6-8B9311A23561}" srcOrd="0" destOrd="0" parTransId="{BDD014CF-27D2-4F52-98E6-B2B408D60395}" sibTransId="{F6F81416-8FB8-4050-A30A-BD7A4374D888}"/>
    <dgm:cxn modelId="{D2BB7974-412F-4329-8C5B-CD02137E5D7C}" type="presOf" srcId="{1B3B807A-F407-4A4F-91B6-8B9311A23561}" destId="{3E8B709C-A8AF-4558-A666-E471A018B162}" srcOrd="0" destOrd="0" presId="urn:microsoft.com/office/officeart/2005/8/layout/venn1"/>
    <dgm:cxn modelId="{2A33BB8D-9ACA-4385-B1DF-FF864E7A2B78}" type="presOf" srcId="{93FF40F2-F142-42BD-99A7-B62DB2764916}" destId="{B6257B97-82F7-43C9-8EE1-CA6F8012D08A}" srcOrd="0" destOrd="0" presId="urn:microsoft.com/office/officeart/2005/8/layout/venn1"/>
    <dgm:cxn modelId="{E9DF134A-FEC0-4413-92D5-C8405442D26C}" type="presParOf" srcId="{B6257B97-82F7-43C9-8EE1-CA6F8012D08A}" destId="{3E8B709C-A8AF-4558-A666-E471A018B162}" srcOrd="0"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D1A43851-32D8-43B8-B532-2B891044049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pPr rtl="1"/>
          <a:endParaRPr lang="ar-IQ"/>
        </a:p>
      </dgm:t>
    </dgm:pt>
    <dgm:pt modelId="{CABBF7D6-E8B3-4411-942E-15A41E9BD4C9}">
      <dgm:prSet/>
      <dgm:spPr/>
      <dgm:t>
        <a:bodyPr/>
        <a:lstStyle/>
        <a:p>
          <a:pPr rtl="1"/>
          <a:r>
            <a:rPr lang="en-US" b="1" dirty="0" smtClean="0"/>
            <a:t>Thank you</a:t>
          </a:r>
          <a:endParaRPr lang="ar-IQ" b="1" dirty="0"/>
        </a:p>
      </dgm:t>
    </dgm:pt>
    <dgm:pt modelId="{E19C8F02-61F2-4EEC-9AE0-1E4EEDF788B3}" type="parTrans" cxnId="{5294DE1C-B023-4827-AA43-B0E5C183D374}">
      <dgm:prSet/>
      <dgm:spPr/>
      <dgm:t>
        <a:bodyPr/>
        <a:lstStyle/>
        <a:p>
          <a:pPr rtl="1"/>
          <a:endParaRPr lang="ar-IQ"/>
        </a:p>
      </dgm:t>
    </dgm:pt>
    <dgm:pt modelId="{8D006DBA-3410-40C4-8DBA-D4C1D8D81C2C}" type="sibTrans" cxnId="{5294DE1C-B023-4827-AA43-B0E5C183D374}">
      <dgm:prSet/>
      <dgm:spPr/>
      <dgm:t>
        <a:bodyPr/>
        <a:lstStyle/>
        <a:p>
          <a:pPr rtl="1"/>
          <a:endParaRPr lang="ar-IQ"/>
        </a:p>
      </dgm:t>
    </dgm:pt>
    <dgm:pt modelId="{BFA9419E-7C41-47FB-BC11-2F40E4EB511C}" type="pres">
      <dgm:prSet presAssocID="{D1A43851-32D8-43B8-B532-2B891044049C}" presName="Name0" presStyleCnt="0">
        <dgm:presLayoutVars>
          <dgm:chPref val="3"/>
          <dgm:dir/>
          <dgm:animLvl val="lvl"/>
          <dgm:resizeHandles/>
        </dgm:presLayoutVars>
      </dgm:prSet>
      <dgm:spPr/>
      <dgm:t>
        <a:bodyPr/>
        <a:lstStyle/>
        <a:p>
          <a:pPr rtl="1"/>
          <a:endParaRPr lang="ar-IQ"/>
        </a:p>
      </dgm:t>
    </dgm:pt>
    <dgm:pt modelId="{70BEFA8E-A8C5-4BAA-92D2-6D6C6E44B07A}" type="pres">
      <dgm:prSet presAssocID="{CABBF7D6-E8B3-4411-942E-15A41E9BD4C9}" presName="horFlow" presStyleCnt="0"/>
      <dgm:spPr/>
    </dgm:pt>
    <dgm:pt modelId="{C577847F-B093-4B23-9BCE-81B633E330EE}" type="pres">
      <dgm:prSet presAssocID="{CABBF7D6-E8B3-4411-942E-15A41E9BD4C9}" presName="bigChev" presStyleLbl="node1" presStyleIdx="0" presStyleCnt="1" custScaleX="207287"/>
      <dgm:spPr/>
      <dgm:t>
        <a:bodyPr/>
        <a:lstStyle/>
        <a:p>
          <a:pPr rtl="1"/>
          <a:endParaRPr lang="ar-IQ"/>
        </a:p>
      </dgm:t>
    </dgm:pt>
  </dgm:ptLst>
  <dgm:cxnLst>
    <dgm:cxn modelId="{DC7E1209-F0FF-4A7B-9727-80BAD6108FA7}" type="presOf" srcId="{CABBF7D6-E8B3-4411-942E-15A41E9BD4C9}" destId="{C577847F-B093-4B23-9BCE-81B633E330EE}" srcOrd="0" destOrd="0" presId="urn:microsoft.com/office/officeart/2005/8/layout/lProcess3"/>
    <dgm:cxn modelId="{392A8A3F-8BD0-453C-A22A-192A221843CA}" type="presOf" srcId="{D1A43851-32D8-43B8-B532-2B891044049C}" destId="{BFA9419E-7C41-47FB-BC11-2F40E4EB511C}" srcOrd="0" destOrd="0" presId="urn:microsoft.com/office/officeart/2005/8/layout/lProcess3"/>
    <dgm:cxn modelId="{5294DE1C-B023-4827-AA43-B0E5C183D374}" srcId="{D1A43851-32D8-43B8-B532-2B891044049C}" destId="{CABBF7D6-E8B3-4411-942E-15A41E9BD4C9}" srcOrd="0" destOrd="0" parTransId="{E19C8F02-61F2-4EEC-9AE0-1E4EEDF788B3}" sibTransId="{8D006DBA-3410-40C4-8DBA-D4C1D8D81C2C}"/>
    <dgm:cxn modelId="{F0DCF5C1-A704-4025-8A66-CFDD14BF1F70}" type="presParOf" srcId="{BFA9419E-7C41-47FB-BC11-2F40E4EB511C}" destId="{70BEFA8E-A8C5-4BAA-92D2-6D6C6E44B07A}" srcOrd="0" destOrd="0" presId="urn:microsoft.com/office/officeart/2005/8/layout/lProcess3"/>
    <dgm:cxn modelId="{75159402-7AD9-45CA-B580-AA6C611D54B7}" type="presParOf" srcId="{70BEFA8E-A8C5-4BAA-92D2-6D6C6E44B07A}" destId="{C577847F-B093-4B23-9BCE-81B633E330EE}"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FA47492-6659-4C04-8FE6-47ED16D1D65C}" type="datetimeFigureOut">
              <a:rPr lang="ar-IQ" smtClean="0"/>
              <a:pPr/>
              <a:t>04/03/1437</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C1D15FD-D188-4B66-85F2-3A9639AE6A5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480E876-EAEC-4A18-B186-715AFCBD97C3}" type="slidenum">
              <a:rPr lang="en-US" smtClean="0"/>
              <a:pPr/>
              <a:t>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E28CF1-E775-4E29-9A1E-05191640F57B}" type="slidenum">
              <a:rPr lang="en-US"/>
              <a:pPr/>
              <a:t>2</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9C68C9-C6FD-4576-A12F-ED69721C0E65}" type="slidenum">
              <a:rPr lang="en-US">
                <a:latin typeface="Times" charset="0"/>
              </a:rPr>
              <a:pPr/>
              <a:t>12</a:t>
            </a:fld>
            <a:endParaRPr lang="en-US">
              <a:latin typeface="Times"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ar-IQ"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59CD8-1746-4A30-9B13-4ACFE5D6AF2F}" type="slidenum">
              <a:rPr lang="en-US"/>
              <a:pPr/>
              <a:t>14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6D245-21BE-42E2-A075-89D44B912F2C}" type="slidenum">
              <a:rPr lang="en-US"/>
              <a:pPr/>
              <a:t>15</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F3A568-16EE-46A0-90AB-C6908F9453CF}" type="slidenum">
              <a:rPr lang="en-US"/>
              <a:pPr/>
              <a:t>16</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7EFF1-300C-4851-B3D8-28C95122CEB1}" type="slidenum">
              <a:rPr lang="en-US"/>
              <a:pPr/>
              <a:t>17</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819FBF-5096-4A2D-903F-0B6D718A8FDE}" type="datetimeFigureOut">
              <a:rPr lang="ar-IQ" smtClean="0"/>
              <a:pPr/>
              <a:t>04/03/1437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15FA0D-9FC2-4515-BFD9-84D8F89ED3B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819FBF-5096-4A2D-903F-0B6D718A8FDE}" type="datetimeFigureOut">
              <a:rPr lang="ar-IQ" smtClean="0"/>
              <a:pPr/>
              <a:t>04/03/1437</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915FA0D-9FC2-4515-BFD9-84D8F89ED3B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71538" y="862013"/>
            <a:ext cx="8162925" cy="762000"/>
          </a:xfrm>
        </p:spPr>
        <p:txBody>
          <a:bodyPr/>
          <a:lstStyle/>
          <a:p>
            <a:pPr eaLnBrk="1" hangingPunct="1"/>
            <a:r>
              <a:rPr lang="en-US" smtClean="0"/>
              <a:t>Anatomy</a:t>
            </a:r>
          </a:p>
        </p:txBody>
      </p:sp>
      <p:sp>
        <p:nvSpPr>
          <p:cNvPr id="13315" name="Rectangle 3"/>
          <p:cNvSpPr>
            <a:spLocks noGrp="1" noChangeArrowheads="1"/>
          </p:cNvSpPr>
          <p:nvPr>
            <p:ph type="body" sz="half" idx="1"/>
          </p:nvPr>
        </p:nvSpPr>
        <p:spPr>
          <a:xfrm>
            <a:off x="0" y="0"/>
            <a:ext cx="3857621" cy="6858000"/>
          </a:xfrm>
          <a:solidFill>
            <a:srgbClr val="00B0F0"/>
          </a:solidFill>
        </p:spPr>
        <p:txBody>
          <a:bodyPr>
            <a:normAutofit lnSpcReduction="10000"/>
          </a:bodyPr>
          <a:lstStyle/>
          <a:p>
            <a:pPr algn="ctr">
              <a:buNone/>
            </a:pPr>
            <a:r>
              <a:rPr lang="en-US" sz="4800" b="1" dirty="0">
                <a:solidFill>
                  <a:srgbClr val="FF0000"/>
                </a:solidFill>
              </a:rPr>
              <a:t>M</a:t>
            </a:r>
            <a:r>
              <a:rPr lang="en-US" sz="4800" b="1" dirty="0" smtClean="0">
                <a:solidFill>
                  <a:srgbClr val="FF0000"/>
                </a:solidFill>
              </a:rPr>
              <a:t>anagement </a:t>
            </a:r>
            <a:r>
              <a:rPr lang="en-US" sz="6600" b="1" dirty="0" smtClean="0">
                <a:solidFill>
                  <a:srgbClr val="FF0000"/>
                </a:solidFill>
              </a:rPr>
              <a:t>of </a:t>
            </a:r>
          </a:p>
          <a:p>
            <a:pPr algn="ctr">
              <a:buNone/>
            </a:pPr>
            <a:r>
              <a:rPr lang="en-US" sz="7800" b="1" dirty="0" smtClean="0">
                <a:solidFill>
                  <a:srgbClr val="FF0000"/>
                </a:solidFill>
              </a:rPr>
              <a:t>CKD</a:t>
            </a:r>
          </a:p>
          <a:p>
            <a:pPr algn="ctr">
              <a:buNone/>
            </a:pPr>
            <a:r>
              <a:rPr lang="en-US" sz="3900" b="1" dirty="0" smtClean="0">
                <a:solidFill>
                  <a:srgbClr val="FF0000"/>
                </a:solidFill>
              </a:rPr>
              <a:t>LECTURE</a:t>
            </a:r>
          </a:p>
          <a:p>
            <a:pPr algn="ctr">
              <a:buNone/>
            </a:pPr>
            <a:r>
              <a:rPr lang="en-US" sz="3900" b="1" dirty="0" smtClean="0">
                <a:solidFill>
                  <a:srgbClr val="FF0000"/>
                </a:solidFill>
              </a:rPr>
              <a:t>10</a:t>
            </a:r>
          </a:p>
          <a:p>
            <a:pPr algn="ctr">
              <a:buNone/>
            </a:pPr>
            <a:endParaRPr lang="en-US" sz="6600" b="1" dirty="0" smtClean="0">
              <a:solidFill>
                <a:srgbClr val="FF0000"/>
              </a:solidFill>
            </a:endParaRPr>
          </a:p>
          <a:p>
            <a:pPr algn="ctr"/>
            <a:r>
              <a:rPr lang="en-US" sz="1600" b="1" i="1" dirty="0" smtClean="0">
                <a:solidFill>
                  <a:srgbClr val="FF0000"/>
                </a:solidFill>
              </a:rPr>
              <a:t>Hazem.Kadhum Al-</a:t>
            </a:r>
            <a:r>
              <a:rPr lang="en-US" sz="1600" b="1" i="1" dirty="0" err="1" smtClean="0">
                <a:solidFill>
                  <a:srgbClr val="FF0000"/>
                </a:solidFill>
              </a:rPr>
              <a:t>khafaji</a:t>
            </a:r>
            <a:endParaRPr lang="en-US" sz="1600" b="1" i="1" dirty="0" smtClean="0">
              <a:solidFill>
                <a:srgbClr val="FF0000"/>
              </a:solidFill>
            </a:endParaRPr>
          </a:p>
          <a:p>
            <a:pPr algn="ctr"/>
            <a:r>
              <a:rPr lang="en-US" sz="1600" b="1" dirty="0" smtClean="0">
                <a:solidFill>
                  <a:srgbClr val="FF0000"/>
                </a:solidFill>
              </a:rPr>
              <a:t>MD.FICMS</a:t>
            </a:r>
          </a:p>
          <a:p>
            <a:pPr algn="ctr"/>
            <a:r>
              <a:rPr lang="en-US" sz="1600" b="1" dirty="0" smtClean="0">
                <a:solidFill>
                  <a:srgbClr val="FF0000"/>
                </a:solidFill>
              </a:rPr>
              <a:t>Department of medicine</a:t>
            </a:r>
          </a:p>
          <a:p>
            <a:pPr algn="ctr"/>
            <a:r>
              <a:rPr lang="en-US" sz="1600" b="1" dirty="0" smtClean="0">
                <a:solidFill>
                  <a:srgbClr val="FF0000"/>
                </a:solidFill>
              </a:rPr>
              <a:t>Al-</a:t>
            </a:r>
            <a:r>
              <a:rPr lang="en-US" sz="1600" b="1" dirty="0" err="1" smtClean="0">
                <a:solidFill>
                  <a:srgbClr val="FF0000"/>
                </a:solidFill>
              </a:rPr>
              <a:t>Qadissiah</a:t>
            </a:r>
            <a:r>
              <a:rPr lang="en-US" sz="1600" b="1" dirty="0" smtClean="0">
                <a:solidFill>
                  <a:srgbClr val="FF0000"/>
                </a:solidFill>
              </a:rPr>
              <a:t> university</a:t>
            </a:r>
          </a:p>
          <a:p>
            <a:pPr eaLnBrk="1" hangingPunct="1"/>
            <a:endParaRPr lang="en-US" dirty="0" smtClean="0"/>
          </a:p>
        </p:txBody>
      </p:sp>
      <p:sp>
        <p:nvSpPr>
          <p:cNvPr id="13316" name="Rectangle 4"/>
          <p:cNvSpPr>
            <a:spLocks noGrp="1" noChangeArrowheads="1"/>
          </p:cNvSpPr>
          <p:nvPr>
            <p:ph type="body" sz="half" idx="2"/>
          </p:nvPr>
        </p:nvSpPr>
        <p:spPr/>
        <p:txBody>
          <a:bodyPr/>
          <a:lstStyle/>
          <a:p>
            <a:pPr eaLnBrk="1" hangingPunct="1"/>
            <a:endParaRPr lang="ar-IQ" smtClean="0"/>
          </a:p>
        </p:txBody>
      </p:sp>
      <p:pic>
        <p:nvPicPr>
          <p:cNvPr id="13317" name="Picture 5" descr="http://www.cooley-dickinson.org/images/radiology/ivp/ivp.jpg"/>
          <p:cNvPicPr>
            <a:picLocks noChangeAspect="1" noChangeArrowheads="1"/>
          </p:cNvPicPr>
          <p:nvPr/>
        </p:nvPicPr>
        <p:blipFill>
          <a:blip r:embed="rId3"/>
          <a:srcRect/>
          <a:stretch>
            <a:fillRect/>
          </a:stretch>
        </p:blipFill>
        <p:spPr bwMode="auto">
          <a:xfrm>
            <a:off x="3786182" y="0"/>
            <a:ext cx="535781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715958"/>
          </a:xfrm>
          <a:prstGeom prst="rect">
            <a:avLst/>
          </a:prstGeom>
          <a:solidFill>
            <a:srgbClr val="00B0F0"/>
          </a:solidFill>
        </p:spPr>
        <p:txBody>
          <a:bodyPr wrap="square">
            <a:spAutoFit/>
          </a:bodyPr>
          <a:lstStyle/>
          <a:p>
            <a:pPr algn="ctr">
              <a:lnSpc>
                <a:spcPct val="90000"/>
              </a:lnSpc>
              <a:defRPr/>
            </a:pPr>
            <a:r>
              <a:rPr lang="en-US" sz="3600" b="1" dirty="0" smtClean="0">
                <a:solidFill>
                  <a:srgbClr val="FF99FF"/>
                </a:solidFill>
              </a:rPr>
              <a:t>4- Symptomatic treatment of uremia</a:t>
            </a:r>
          </a:p>
          <a:p>
            <a:pPr algn="l">
              <a:lnSpc>
                <a:spcPct val="90000"/>
              </a:lnSpc>
              <a:defRPr/>
            </a:pPr>
            <a:r>
              <a:rPr lang="en-US" sz="2800" b="1" dirty="0" smtClean="0"/>
              <a:t>Maintain normal electrolytes &amp; nutritional support. </a:t>
            </a:r>
          </a:p>
          <a:p>
            <a:pPr algn="l">
              <a:lnSpc>
                <a:spcPct val="90000"/>
              </a:lnSpc>
              <a:defRPr/>
            </a:pPr>
            <a:r>
              <a:rPr lang="en-US" sz="2800" b="1" dirty="0" smtClean="0"/>
              <a:t>Potassium, calcium, phosphate are major electrolytes affected in CRF </a:t>
            </a:r>
          </a:p>
          <a:p>
            <a:pPr algn="l"/>
            <a:r>
              <a:rPr lang="en-US" sz="2800" b="1" dirty="0" smtClean="0"/>
              <a:t>Renal diet including high calcium and low phosphate</a:t>
            </a:r>
            <a:r>
              <a:rPr lang="en-US" sz="2800" dirty="0" smtClean="0"/>
              <a:t> </a:t>
            </a:r>
            <a:r>
              <a:rPr lang="en-US" sz="2800" b="1" dirty="0" smtClean="0"/>
              <a:t>phosphate starting to increase in stage 3 CKD</a:t>
            </a:r>
            <a:r>
              <a:rPr lang="en-US" sz="2800" b="1" baseline="30000" dirty="0" smtClean="0"/>
              <a:t> </a:t>
            </a:r>
            <a:r>
              <a:rPr lang="en-US" sz="2800" b="1" dirty="0" smtClean="0"/>
              <a:t> </a:t>
            </a:r>
          </a:p>
          <a:p>
            <a:pPr algn="l"/>
            <a:r>
              <a:rPr lang="en-US" sz="2800" b="1" dirty="0" smtClean="0"/>
              <a:t>Ca</a:t>
            </a:r>
            <a:r>
              <a:rPr lang="en-US" sz="2800" b="1" baseline="30000" dirty="0" smtClean="0"/>
              <a:t>2+</a:t>
            </a:r>
            <a:r>
              <a:rPr lang="en-US" sz="2800" b="1" dirty="0" smtClean="0"/>
              <a:t>, phosphorus, PTH correction may reduce CV risk in addition to renal osteodystophy.</a:t>
            </a:r>
          </a:p>
          <a:p>
            <a:pPr algn="l"/>
            <a:r>
              <a:rPr lang="en-US" sz="2800" b="1" dirty="0" smtClean="0"/>
              <a:t>Phosphate binders: </a:t>
            </a:r>
            <a:r>
              <a:rPr lang="en-US" sz="2800" b="1" dirty="0" err="1" smtClean="0"/>
              <a:t>AlOH</a:t>
            </a:r>
            <a:r>
              <a:rPr lang="en-US" sz="2800" b="1" dirty="0" smtClean="0"/>
              <a:t>, calcium carbonate, calcium acetate, lanthanum carbonate, </a:t>
            </a:r>
            <a:r>
              <a:rPr lang="en-US" sz="2800" b="1" dirty="0" err="1" smtClean="0"/>
              <a:t>sevelamer</a:t>
            </a:r>
            <a:endParaRPr lang="en-US" sz="2800" b="1" dirty="0" smtClean="0"/>
          </a:p>
          <a:p>
            <a:pPr algn="l"/>
            <a:r>
              <a:rPr lang="en-US" sz="2800" b="1" dirty="0" smtClean="0"/>
              <a:t>GIT symptoms treated with proton pump inhibitors &amp; anti-emetic, sometime GIT bleeding.</a:t>
            </a:r>
          </a:p>
          <a:p>
            <a:pPr algn="l"/>
            <a:r>
              <a:rPr lang="en-US" sz="2800" b="1" dirty="0" smtClean="0"/>
              <a:t>Renal osteodystrophy treated with calcium supplement as cholecalciferol.</a:t>
            </a:r>
          </a:p>
          <a:p>
            <a:pPr algn="l"/>
            <a:r>
              <a:rPr lang="en-US" sz="2800" b="1" dirty="0" smtClean="0"/>
              <a:t>Anaemia by erythropoietin &amp; iron supplement , sometime blood transfusion.</a:t>
            </a:r>
            <a:r>
              <a:rPr lang="en-US" sz="2800" dirty="0" smtClean="0"/>
              <a:t> </a:t>
            </a:r>
            <a:r>
              <a:rPr lang="en-US" sz="2800" b="1" dirty="0" smtClean="0"/>
              <a:t>platelet disorder, pericarditis, Peripheral neuropathy  </a:t>
            </a:r>
          </a:p>
          <a:p>
            <a:pPr marL="609600" indent="-609600" algn="l">
              <a:lnSpc>
                <a:spcPct val="90000"/>
              </a:lnSpc>
              <a:defRPr/>
            </a:pPr>
            <a:r>
              <a:rPr lang="en-US" b="1" dirty="0" smtClean="0">
                <a:solidFill>
                  <a:srgbClr val="FF99FF"/>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solidFill>
            <a:srgbClr val="FFFF00"/>
          </a:solidFill>
        </p:spPr>
        <p:txBody>
          <a:bodyPr>
            <a:normAutofit/>
          </a:bodyPr>
          <a:lstStyle/>
          <a:p>
            <a:r>
              <a:rPr lang="en-US" b="1" dirty="0" smtClean="0">
                <a:solidFill>
                  <a:srgbClr val="FF0000"/>
                </a:solidFill>
              </a:rPr>
              <a:t>Signs  &amp; symptoms of CKD Stages </a:t>
            </a:r>
          </a:p>
        </p:txBody>
      </p:sp>
      <p:graphicFrame>
        <p:nvGraphicFramePr>
          <p:cNvPr id="5" name="Content Placeholder 4"/>
          <p:cNvGraphicFramePr>
            <a:graphicFrameLocks noGrp="1"/>
          </p:cNvGraphicFramePr>
          <p:nvPr>
            <p:ph idx="1"/>
          </p:nvPr>
        </p:nvGraphicFramePr>
        <p:xfrm>
          <a:off x="0" y="1500173"/>
          <a:ext cx="9144000" cy="5357828"/>
        </p:xfrm>
        <a:graphic>
          <a:graphicData uri="http://schemas.openxmlformats.org/drawingml/2006/table">
            <a:tbl>
              <a:tblPr firstRow="1" bandRow="1">
                <a:tableStyleId>{8799B23B-EC83-4686-B30A-512413B5E67A}</a:tableStyleId>
              </a:tblPr>
              <a:tblGrid>
                <a:gridCol w="3217334"/>
                <a:gridCol w="5926666"/>
              </a:tblGrid>
              <a:tr h="564818">
                <a:tc>
                  <a:txBody>
                    <a:bodyPr/>
                    <a:lstStyle/>
                    <a:p>
                      <a:pPr algn="ctr"/>
                      <a:r>
                        <a:rPr lang="en-US" dirty="0" smtClean="0"/>
                        <a:t>System</a:t>
                      </a:r>
                      <a:endParaRPr lang="en-US" dirty="0"/>
                    </a:p>
                  </a:txBody>
                  <a:tcPr/>
                </a:tc>
                <a:tc>
                  <a:txBody>
                    <a:bodyPr/>
                    <a:lstStyle/>
                    <a:p>
                      <a:pPr algn="ctr"/>
                      <a:r>
                        <a:rPr lang="en-US" dirty="0" smtClean="0"/>
                        <a:t>Signs  &amp; symptoms of CKD</a:t>
                      </a:r>
                      <a:endParaRPr lang="en-US" dirty="0"/>
                    </a:p>
                  </a:txBody>
                  <a:tcPr/>
                </a:tc>
              </a:tr>
              <a:tr h="1780260">
                <a:tc>
                  <a:txBody>
                    <a:bodyPr/>
                    <a:lstStyle/>
                    <a:p>
                      <a:pPr algn="l"/>
                      <a:r>
                        <a:rPr lang="en-US" b="1" dirty="0" smtClean="0"/>
                        <a:t>Cardiovascular–pulmonary</a:t>
                      </a:r>
                      <a:endParaRPr lang="en-US" b="1" dirty="0"/>
                    </a:p>
                  </a:txBody>
                  <a:tcPr/>
                </a:tc>
                <a:tc>
                  <a:txBody>
                    <a:bodyPr/>
                    <a:lstStyle/>
                    <a:p>
                      <a:pPr algn="l"/>
                      <a:r>
                        <a:rPr lang="en-US" b="1" dirty="0" smtClean="0"/>
                        <a:t>Pulmonary </a:t>
                      </a:r>
                      <a:r>
                        <a:rPr lang="en-US" b="1" dirty="0" err="1" smtClean="0"/>
                        <a:t>oedema</a:t>
                      </a:r>
                      <a:r>
                        <a:rPr lang="en-US" b="1" dirty="0" smtClean="0"/>
                        <a:t>, worsening hypertension, </a:t>
                      </a:r>
                      <a:r>
                        <a:rPr lang="en-US" b="1" dirty="0" err="1" smtClean="0"/>
                        <a:t>pericarditis</a:t>
                      </a:r>
                      <a:r>
                        <a:rPr lang="en-US" b="1" dirty="0" smtClean="0"/>
                        <a:t>(sometime </a:t>
                      </a:r>
                      <a:r>
                        <a:rPr lang="en-US" b="1" dirty="0" err="1" smtClean="0"/>
                        <a:t>tamponade</a:t>
                      </a:r>
                      <a:r>
                        <a:rPr lang="en-US" b="1" dirty="0" smtClean="0"/>
                        <a:t>),accelerated atherosclerosis(CHD), arrhythmias, left ventricular hypertrophy, </a:t>
                      </a:r>
                      <a:r>
                        <a:rPr lang="en-US" b="1" dirty="0" err="1" smtClean="0"/>
                        <a:t>dyslipidemia</a:t>
                      </a:r>
                      <a:r>
                        <a:rPr lang="en-US" b="1" dirty="0" smtClean="0"/>
                        <a:t> </a:t>
                      </a:r>
                      <a:endParaRPr lang="en-US" b="1" dirty="0"/>
                    </a:p>
                  </a:txBody>
                  <a:tcPr/>
                </a:tc>
              </a:tr>
              <a:tr h="547773">
                <a:tc>
                  <a:txBody>
                    <a:bodyPr/>
                    <a:lstStyle/>
                    <a:p>
                      <a:pPr algn="l"/>
                      <a:r>
                        <a:rPr lang="en-US" b="1" dirty="0" smtClean="0"/>
                        <a:t>Gastrointestinal</a:t>
                      </a:r>
                      <a:endParaRPr lang="en-US" b="1" dirty="0"/>
                    </a:p>
                  </a:txBody>
                  <a:tcPr/>
                </a:tc>
                <a:tc>
                  <a:txBody>
                    <a:bodyPr/>
                    <a:lstStyle/>
                    <a:p>
                      <a:pPr algn="l"/>
                      <a:r>
                        <a:rPr lang="en-US" b="1" dirty="0" smtClean="0"/>
                        <a:t>GERD, weight loss, nausea &amp; vomiting</a:t>
                      </a:r>
                    </a:p>
                  </a:txBody>
                  <a:tcPr/>
                </a:tc>
              </a:tr>
              <a:tr h="958602">
                <a:tc>
                  <a:txBody>
                    <a:bodyPr/>
                    <a:lstStyle/>
                    <a:p>
                      <a:pPr algn="l"/>
                      <a:r>
                        <a:rPr lang="en-US" b="1" dirty="0" smtClean="0"/>
                        <a:t>Endocrine</a:t>
                      </a:r>
                      <a:endParaRPr lang="en-US" b="1" dirty="0"/>
                    </a:p>
                  </a:txBody>
                  <a:tcPr/>
                </a:tc>
                <a:tc>
                  <a:txBody>
                    <a:bodyPr/>
                    <a:lstStyle/>
                    <a:p>
                      <a:pPr algn="l"/>
                      <a:r>
                        <a:rPr lang="en-US" b="1" dirty="0" smtClean="0"/>
                        <a:t>2˚ hyperparathyroidism(sometime tertiary), decreased vitamin D activation, </a:t>
                      </a:r>
                      <a:r>
                        <a:rPr lang="el-GR" b="1" dirty="0" smtClean="0"/>
                        <a:t>β</a:t>
                      </a:r>
                      <a:r>
                        <a:rPr lang="en-US" b="1" baseline="-25000" dirty="0" smtClean="0"/>
                        <a:t>2</a:t>
                      </a:r>
                      <a:r>
                        <a:rPr lang="en-US" b="1" dirty="0" smtClean="0"/>
                        <a:t>-microglobulin deposition, gout ,renal </a:t>
                      </a:r>
                      <a:r>
                        <a:rPr lang="en-US" b="1" dirty="0" err="1" smtClean="0"/>
                        <a:t>oesteodystrophy</a:t>
                      </a:r>
                      <a:r>
                        <a:rPr lang="en-US" b="1" dirty="0" smtClean="0"/>
                        <a:t>.</a:t>
                      </a:r>
                      <a:endParaRPr lang="en-US" b="1" dirty="0"/>
                    </a:p>
                  </a:txBody>
                  <a:tcPr/>
                </a:tc>
              </a:tr>
              <a:tr h="547773">
                <a:tc>
                  <a:txBody>
                    <a:bodyPr/>
                    <a:lstStyle/>
                    <a:p>
                      <a:pPr algn="l"/>
                      <a:r>
                        <a:rPr lang="en-US" b="1" dirty="0" smtClean="0"/>
                        <a:t>Hematologic</a:t>
                      </a:r>
                      <a:endParaRPr lang="en-US" b="1" dirty="0"/>
                    </a:p>
                  </a:txBody>
                  <a:tcPr/>
                </a:tc>
                <a:tc>
                  <a:txBody>
                    <a:bodyPr/>
                    <a:lstStyle/>
                    <a:p>
                      <a:pPr algn="l"/>
                      <a:r>
                        <a:rPr lang="en-US" b="1" dirty="0" smtClean="0"/>
                        <a:t>anemia of CKD, iron deficiency, bleeding tendency. </a:t>
                      </a:r>
                      <a:endParaRPr lang="en-US" b="1" dirty="0"/>
                    </a:p>
                  </a:txBody>
                  <a:tcPr/>
                </a:tc>
              </a:tr>
              <a:tr h="958602">
                <a:tc>
                  <a:txBody>
                    <a:bodyPr/>
                    <a:lstStyle/>
                    <a:p>
                      <a:pPr algn="l"/>
                      <a:r>
                        <a:rPr lang="en-US" b="1" dirty="0" smtClean="0"/>
                        <a:t>Fluid/electrolytes</a:t>
                      </a:r>
                      <a:endParaRPr lang="en-US" b="1" dirty="0"/>
                    </a:p>
                  </a:txBody>
                  <a:tcPr/>
                </a:tc>
                <a:tc>
                  <a:txBody>
                    <a:bodyPr/>
                    <a:lstStyle/>
                    <a:p>
                      <a:pPr algn="l"/>
                      <a:r>
                        <a:rPr lang="en-US" b="1" dirty="0" smtClean="0"/>
                        <a:t>hyper- or </a:t>
                      </a:r>
                      <a:r>
                        <a:rPr lang="en-US" b="1" dirty="0" err="1" smtClean="0"/>
                        <a:t>hyponatremia</a:t>
                      </a:r>
                      <a:r>
                        <a:rPr lang="en-US" b="1" dirty="0" smtClean="0"/>
                        <a:t>, </a:t>
                      </a:r>
                      <a:r>
                        <a:rPr lang="en-US" b="1" dirty="0" err="1" smtClean="0"/>
                        <a:t>hyperkalemia</a:t>
                      </a:r>
                      <a:r>
                        <a:rPr lang="en-US" b="1" dirty="0" smtClean="0"/>
                        <a:t>, metabolic </a:t>
                      </a:r>
                      <a:r>
                        <a:rPr lang="en-US" b="1" dirty="0" err="1" smtClean="0"/>
                        <a:t>acidosis,hypocalcaemia,hyperphosphataemia</a:t>
                      </a:r>
                      <a:r>
                        <a:rPr lang="en-US" b="1" dirty="0" smtClean="0"/>
                        <a:t>.</a:t>
                      </a:r>
                      <a:endParaRPr lang="en-US" b="1" dirty="0"/>
                    </a:p>
                  </a:txBody>
                  <a:tcPr/>
                </a:tc>
              </a:tr>
            </a:tbl>
          </a:graphicData>
        </a:graphic>
      </p:graphicFrame>
      <p:sp>
        <p:nvSpPr>
          <p:cNvPr id="4" name="Slide Number Placeholder 3"/>
          <p:cNvSpPr>
            <a:spLocks noGrp="1"/>
          </p:cNvSpPr>
          <p:nvPr>
            <p:ph type="sldNum" sz="quarter" idx="12"/>
          </p:nvPr>
        </p:nvSpPr>
        <p:spPr/>
        <p:txBody>
          <a:bodyPr/>
          <a:lstStyle/>
          <a:p>
            <a:pPr>
              <a:defRPr/>
            </a:pP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ftr" sz="quarter" idx="10"/>
          </p:nvPr>
        </p:nvSpPr>
        <p:spPr>
          <a:xfrm flipV="1">
            <a:off x="925513" y="7239000"/>
            <a:ext cx="3036887" cy="381000"/>
          </a:xfrm>
        </p:spPr>
        <p:txBody>
          <a:bodyPr/>
          <a:lstStyle/>
          <a:p>
            <a:pPr>
              <a:defRPr/>
            </a:pPr>
            <a:endParaRPr lang="en-US" dirty="0"/>
          </a:p>
        </p:txBody>
      </p:sp>
      <p:sp>
        <p:nvSpPr>
          <p:cNvPr id="5" name="Rectangle 4"/>
          <p:cNvSpPr>
            <a:spLocks noGrp="1" noChangeArrowheads="1"/>
          </p:cNvSpPr>
          <p:nvPr>
            <p:ph type="sldNum" sz="quarter" idx="11"/>
          </p:nvPr>
        </p:nvSpPr>
        <p:spPr/>
        <p:txBody>
          <a:bodyPr/>
          <a:lstStyle/>
          <a:p>
            <a:pPr>
              <a:defRPr/>
            </a:pPr>
            <a:endParaRPr lang="en-US" sz="1400" b="0" dirty="0">
              <a:latin typeface="Times" pitchFamily="-60" charset="0"/>
            </a:endParaRPr>
          </a:p>
        </p:txBody>
      </p:sp>
      <p:sp>
        <p:nvSpPr>
          <p:cNvPr id="6150" name="Rectangle 6"/>
          <p:cNvSpPr>
            <a:spLocks noGrp="1" noChangeArrowheads="1"/>
          </p:cNvSpPr>
          <p:nvPr>
            <p:ph type="ctrTitle"/>
          </p:nvPr>
        </p:nvSpPr>
        <p:spPr>
          <a:xfrm>
            <a:off x="0" y="0"/>
            <a:ext cx="9144000" cy="990599"/>
          </a:xfrm>
          <a:solidFill>
            <a:schemeClr val="accent1"/>
          </a:solidFill>
        </p:spPr>
        <p:txBody>
          <a:bodyPr/>
          <a:lstStyle/>
          <a:p>
            <a:pPr>
              <a:defRPr/>
            </a:pPr>
            <a:r>
              <a:rPr lang="en-US" b="1" dirty="0" smtClean="0"/>
              <a:t>Nutrition of patient with CKD</a:t>
            </a:r>
          </a:p>
        </p:txBody>
      </p:sp>
      <p:sp>
        <p:nvSpPr>
          <p:cNvPr id="13317" name="Rectangle 7"/>
          <p:cNvSpPr>
            <a:spLocks noGrp="1" noChangeArrowheads="1"/>
          </p:cNvSpPr>
          <p:nvPr>
            <p:ph type="subTitle" idx="1"/>
          </p:nvPr>
        </p:nvSpPr>
        <p:spPr>
          <a:xfrm>
            <a:off x="0" y="1066800"/>
            <a:ext cx="9144000" cy="5791200"/>
          </a:xfrm>
        </p:spPr>
        <p:txBody>
          <a:bodyPr>
            <a:normAutofit fontScale="85000" lnSpcReduction="20000"/>
          </a:bodyPr>
          <a:lstStyle/>
          <a:p>
            <a:pPr algn="l"/>
            <a:r>
              <a:rPr lang="en-US" b="1" dirty="0" smtClean="0">
                <a:solidFill>
                  <a:srgbClr val="FF0000"/>
                </a:solidFill>
              </a:rPr>
              <a:t>Low-protein diets may slow the progression of mild and moderate renal insufficiency. Therapeutic diets using plant sources of protein are more effective in delaying the progression of renal insufficiency, compared to those using animal proteins.</a:t>
            </a:r>
            <a:r>
              <a:rPr lang="en-US" b="1" baseline="30000" dirty="0" smtClean="0">
                <a:solidFill>
                  <a:srgbClr val="FF0000"/>
                </a:solidFill>
              </a:rPr>
              <a:t>5</a:t>
            </a:r>
            <a:endParaRPr lang="en-US" b="1" dirty="0" smtClean="0">
              <a:solidFill>
                <a:srgbClr val="FF0000"/>
              </a:solidFill>
            </a:endParaRPr>
          </a:p>
          <a:p>
            <a:pPr algn="l"/>
            <a:r>
              <a:rPr lang="en-US" b="1" dirty="0" smtClean="0">
                <a:solidFill>
                  <a:srgbClr val="FF0000"/>
                </a:solidFill>
              </a:rPr>
              <a:t>Vegan (pure vegetarian) diets have been shown to provide adequate protein. </a:t>
            </a:r>
          </a:p>
          <a:p>
            <a:pPr algn="l"/>
            <a:endParaRPr lang="en-US" b="1" dirty="0" smtClean="0">
              <a:solidFill>
                <a:srgbClr val="FF0000"/>
              </a:solidFill>
            </a:endParaRPr>
          </a:p>
          <a:p>
            <a:pPr algn="l"/>
            <a:r>
              <a:rPr lang="en-US" b="1" dirty="0" smtClean="0">
                <a:solidFill>
                  <a:srgbClr val="FF0000"/>
                </a:solidFill>
              </a:rPr>
              <a:t>Dialysis Patients</a:t>
            </a:r>
          </a:p>
          <a:p>
            <a:pPr algn="l"/>
            <a:r>
              <a:rPr lang="en-US" b="1" dirty="0" smtClean="0">
                <a:solidFill>
                  <a:srgbClr val="FF0000"/>
                </a:solidFill>
              </a:rPr>
              <a:t>Dialysis changes dietary needs. Patients undergoing typical </a:t>
            </a:r>
            <a:r>
              <a:rPr lang="en-US" b="1" dirty="0" err="1" smtClean="0">
                <a:solidFill>
                  <a:srgbClr val="FF0000"/>
                </a:solidFill>
              </a:rPr>
              <a:t>hemodialysis</a:t>
            </a:r>
            <a:r>
              <a:rPr lang="en-US" b="1" dirty="0" smtClean="0">
                <a:solidFill>
                  <a:srgbClr val="FF0000"/>
                </a:solidFill>
              </a:rPr>
              <a:t>, involving about three treatments per week, follow diets that are restricted in protein, sodium, potassium, phosphorus, and fluid. Patients on continuous ambulatory peritoneal dialysis, involving several </a:t>
            </a:r>
            <a:r>
              <a:rPr lang="en-US" b="1" dirty="0" err="1" smtClean="0">
                <a:solidFill>
                  <a:srgbClr val="FF0000"/>
                </a:solidFill>
              </a:rPr>
              <a:t>dialysate</a:t>
            </a:r>
            <a:r>
              <a:rPr lang="en-US" b="1" dirty="0" smtClean="0">
                <a:solidFill>
                  <a:srgbClr val="FF0000"/>
                </a:solidFill>
              </a:rPr>
              <a:t> exchanges per day, can be more liberal in protein, sodium, potassium, and fluid intake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69006"/>
          </a:xfrm>
          <a:solidFill>
            <a:srgbClr val="FF0000"/>
          </a:solidFill>
        </p:spPr>
        <p:txBody>
          <a:bodyPr>
            <a:noAutofit/>
          </a:bodyPr>
          <a:lstStyle/>
          <a:p>
            <a:r>
              <a:rPr lang="en-US" sz="6600" b="1" dirty="0" smtClean="0"/>
              <a:t>5- Renal replacement therapy:</a:t>
            </a:r>
            <a:br>
              <a:rPr lang="en-US" sz="6600" b="1" dirty="0" smtClean="0"/>
            </a:br>
            <a:r>
              <a:rPr lang="en-US" sz="6600" b="1" dirty="0" smtClean="0"/>
              <a:t>Dialysis</a:t>
            </a:r>
            <a:br>
              <a:rPr lang="en-US" sz="6600" b="1" dirty="0" smtClean="0"/>
            </a:br>
            <a:r>
              <a:rPr lang="en-US" sz="6600" b="1" dirty="0" smtClean="0"/>
              <a:t>Renal transplantation</a:t>
            </a:r>
            <a:endParaRPr lang="ar-IQ" sz="6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0" y="142852"/>
            <a:ext cx="9034463" cy="1481161"/>
          </a:xfrm>
        </p:spPr>
        <p:txBody>
          <a:bodyPr/>
          <a:lstStyle/>
          <a:p>
            <a:r>
              <a:rPr lang="en-US" b="1" dirty="0" err="1"/>
              <a:t>Hemodialysis</a:t>
            </a:r>
            <a:endParaRPr lang="en-US" b="1" dirty="0"/>
          </a:p>
        </p:txBody>
      </p:sp>
      <p:sp>
        <p:nvSpPr>
          <p:cNvPr id="128003" name="Rectangle 3"/>
          <p:cNvSpPr>
            <a:spLocks noGrp="1" noChangeArrowheads="1"/>
          </p:cNvSpPr>
          <p:nvPr>
            <p:ph type="body" idx="1"/>
          </p:nvPr>
        </p:nvSpPr>
        <p:spPr/>
        <p:txBody>
          <a:bodyPr/>
          <a:lstStyle/>
          <a:p>
            <a:pPr algn="l"/>
            <a:r>
              <a:rPr lang="en-US" b="1" dirty="0"/>
              <a:t>3-4 times a week</a:t>
            </a:r>
          </a:p>
          <a:p>
            <a:pPr algn="l"/>
            <a:r>
              <a:rPr lang="en-US" b="1" dirty="0"/>
              <a:t>Takes 2-4 hours </a:t>
            </a:r>
          </a:p>
          <a:p>
            <a:pPr algn="l"/>
            <a:r>
              <a:rPr lang="en-US" b="1" dirty="0"/>
              <a:t>Machine filters                                </a:t>
            </a:r>
          </a:p>
          <a:p>
            <a:pPr algn="l">
              <a:buFont typeface="Wingdings" pitchFamily="2" charset="2"/>
              <a:buNone/>
            </a:pPr>
            <a:r>
              <a:rPr lang="en-US" b="1" dirty="0"/>
              <a:t>  blood </a:t>
            </a:r>
            <a:r>
              <a:rPr lang="en-US" b="1" dirty="0" smtClean="0"/>
              <a:t>and return it</a:t>
            </a:r>
          </a:p>
          <a:p>
            <a:pPr algn="l">
              <a:buFont typeface="Wingdings" pitchFamily="2" charset="2"/>
              <a:buNone/>
            </a:pPr>
            <a:r>
              <a:rPr lang="en-US" b="1" dirty="0" smtClean="0"/>
              <a:t> back to the body.</a:t>
            </a:r>
            <a:endParaRPr lang="en-US" b="1" dirty="0"/>
          </a:p>
          <a:p>
            <a:pPr>
              <a:buFont typeface="Wingdings" pitchFamily="2" charset="2"/>
              <a:buNone/>
            </a:pPr>
            <a:r>
              <a:rPr lang="en-US" dirty="0"/>
              <a:t>  returns it to</a:t>
            </a:r>
          </a:p>
          <a:p>
            <a:pPr>
              <a:buFont typeface="Wingdings" pitchFamily="2" charset="2"/>
              <a:buNone/>
            </a:pPr>
            <a:r>
              <a:rPr lang="en-US" dirty="0"/>
              <a:t>  body</a:t>
            </a:r>
          </a:p>
        </p:txBody>
      </p:sp>
      <p:pic>
        <p:nvPicPr>
          <p:cNvPr id="128008" name="Picture 8" descr="Nucleus factsheet image"/>
          <p:cNvPicPr>
            <a:picLocks noChangeAspect="1" noChangeArrowheads="1"/>
          </p:cNvPicPr>
          <p:nvPr/>
        </p:nvPicPr>
        <p:blipFill>
          <a:blip r:embed="rId3"/>
          <a:srcRect/>
          <a:stretch>
            <a:fillRect/>
          </a:stretch>
        </p:blipFill>
        <p:spPr bwMode="auto">
          <a:xfrm>
            <a:off x="4419600" y="3124200"/>
            <a:ext cx="4457700" cy="29606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571472" y="862013"/>
            <a:ext cx="8462991" cy="762000"/>
          </a:xfrm>
          <a:solidFill>
            <a:schemeClr val="tx2">
              <a:lumMod val="40000"/>
              <a:lumOff val="60000"/>
            </a:schemeClr>
          </a:solidFill>
        </p:spPr>
        <p:txBody>
          <a:bodyPr/>
          <a:lstStyle/>
          <a:p>
            <a:r>
              <a:rPr lang="en-US" b="1" dirty="0"/>
              <a:t>Types of Access</a:t>
            </a:r>
          </a:p>
        </p:txBody>
      </p:sp>
      <p:sp>
        <p:nvSpPr>
          <p:cNvPr id="149507" name="Rectangle 3"/>
          <p:cNvSpPr>
            <a:spLocks noGrp="1" noChangeArrowheads="1"/>
          </p:cNvSpPr>
          <p:nvPr>
            <p:ph type="body" idx="1"/>
          </p:nvPr>
        </p:nvSpPr>
        <p:spPr>
          <a:xfrm>
            <a:off x="457200" y="1600200"/>
            <a:ext cx="8686800" cy="4525963"/>
          </a:xfrm>
          <a:solidFill>
            <a:srgbClr val="FFFF00"/>
          </a:solidFill>
        </p:spPr>
        <p:txBody>
          <a:bodyPr>
            <a:normAutofit fontScale="92500" lnSpcReduction="10000"/>
          </a:bodyPr>
          <a:lstStyle/>
          <a:p>
            <a:pPr algn="l"/>
            <a:r>
              <a:rPr lang="en-US" b="1" dirty="0"/>
              <a:t>Temporary site</a:t>
            </a:r>
          </a:p>
          <a:p>
            <a:pPr algn="l"/>
            <a:r>
              <a:rPr lang="en-US" b="1" dirty="0"/>
              <a:t>AV fistula</a:t>
            </a:r>
          </a:p>
          <a:p>
            <a:pPr lvl="1" algn="l"/>
            <a:r>
              <a:rPr lang="en-US" sz="3200" b="1" dirty="0"/>
              <a:t>Surgeon constructs by combining an artery and a vein</a:t>
            </a:r>
          </a:p>
          <a:p>
            <a:pPr lvl="1" algn="l"/>
            <a:r>
              <a:rPr lang="en-US" sz="3200" b="1" dirty="0"/>
              <a:t>3 to 6 months to mature</a:t>
            </a:r>
          </a:p>
          <a:p>
            <a:pPr algn="l"/>
            <a:r>
              <a:rPr lang="en-US" b="1" dirty="0"/>
              <a:t>AV graft</a:t>
            </a:r>
          </a:p>
          <a:p>
            <a:pPr lvl="1" algn="l"/>
            <a:r>
              <a:rPr lang="en-US" sz="3200" b="1" dirty="0"/>
              <a:t>Man-made tube inserted by a surgeon to connect artery and vein</a:t>
            </a:r>
          </a:p>
          <a:p>
            <a:pPr lvl="1" algn="l"/>
            <a:r>
              <a:rPr lang="en-US" sz="3200" b="1" dirty="0"/>
              <a:t>2 to 6 weeks to mature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71538" y="214290"/>
            <a:ext cx="8162925" cy="500066"/>
          </a:xfrm>
        </p:spPr>
        <p:txBody>
          <a:bodyPr>
            <a:normAutofit fontScale="90000"/>
          </a:bodyPr>
          <a:lstStyle/>
          <a:p>
            <a:r>
              <a:rPr lang="en-US" b="1" dirty="0"/>
              <a:t>Temporary Catheter</a:t>
            </a:r>
          </a:p>
        </p:txBody>
      </p:sp>
      <p:sp>
        <p:nvSpPr>
          <p:cNvPr id="152579" name="Rectangle 3"/>
          <p:cNvSpPr>
            <a:spLocks noGrp="1" noChangeArrowheads="1"/>
          </p:cNvSpPr>
          <p:nvPr>
            <p:ph type="body" idx="1"/>
          </p:nvPr>
        </p:nvSpPr>
        <p:spPr>
          <a:xfrm flipH="1">
            <a:off x="838200" y="1905000"/>
            <a:ext cx="74613" cy="76200"/>
          </a:xfrm>
        </p:spPr>
        <p:txBody>
          <a:bodyPr>
            <a:normAutofit fontScale="25000" lnSpcReduction="20000"/>
          </a:bodyPr>
          <a:lstStyle/>
          <a:p>
            <a:pPr>
              <a:lnSpc>
                <a:spcPct val="90000"/>
              </a:lnSpc>
              <a:buFont typeface="Wingdings" pitchFamily="2" charset="2"/>
              <a:buNone/>
            </a:pPr>
            <a:endParaRPr lang="ar-IQ" sz="2800"/>
          </a:p>
        </p:txBody>
      </p:sp>
      <p:pic>
        <p:nvPicPr>
          <p:cNvPr id="152581" name="Picture 5" descr="http://lifesite.com/patients_families/images/catheter.jpg"/>
          <p:cNvPicPr>
            <a:picLocks noChangeAspect="1" noChangeArrowheads="1"/>
          </p:cNvPicPr>
          <p:nvPr/>
        </p:nvPicPr>
        <p:blipFill>
          <a:blip r:embed="rId3"/>
          <a:srcRect/>
          <a:stretch>
            <a:fillRect/>
          </a:stretch>
        </p:blipFill>
        <p:spPr bwMode="auto">
          <a:xfrm>
            <a:off x="0" y="857232"/>
            <a:ext cx="9144000" cy="587218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871538" y="862013"/>
            <a:ext cx="8162925" cy="762000"/>
          </a:xfrm>
        </p:spPr>
        <p:txBody>
          <a:bodyPr/>
          <a:lstStyle/>
          <a:p>
            <a:r>
              <a:rPr lang="en-US" b="1" dirty="0">
                <a:solidFill>
                  <a:srgbClr val="FF0000"/>
                </a:solidFill>
              </a:rPr>
              <a:t>AV Fistula &amp; Graft</a:t>
            </a:r>
          </a:p>
        </p:txBody>
      </p:sp>
      <p:sp>
        <p:nvSpPr>
          <p:cNvPr id="151555" name="Rectangle 3"/>
          <p:cNvSpPr>
            <a:spLocks noGrp="1" noChangeArrowheads="1"/>
          </p:cNvSpPr>
          <p:nvPr>
            <p:ph type="body" idx="1"/>
          </p:nvPr>
        </p:nvSpPr>
        <p:spPr/>
        <p:txBody>
          <a:bodyPr/>
          <a:lstStyle/>
          <a:p>
            <a:pPr algn="ctr">
              <a:buFont typeface="Wingdings" pitchFamily="2" charset="2"/>
              <a:buNone/>
            </a:pPr>
            <a:r>
              <a:rPr lang="en-US"/>
              <a:t> </a:t>
            </a:r>
          </a:p>
          <a:p>
            <a:endParaRPr lang="en-US"/>
          </a:p>
        </p:txBody>
      </p:sp>
      <p:pic>
        <p:nvPicPr>
          <p:cNvPr id="151557" name="Picture 5" descr="http://lifesite.com/patients_families/images/fistula.jpg"/>
          <p:cNvPicPr>
            <a:picLocks noChangeAspect="1" noChangeArrowheads="1"/>
          </p:cNvPicPr>
          <p:nvPr/>
        </p:nvPicPr>
        <p:blipFill>
          <a:blip r:embed="rId3"/>
          <a:srcRect/>
          <a:stretch>
            <a:fillRect/>
          </a:stretch>
        </p:blipFill>
        <p:spPr bwMode="auto">
          <a:xfrm>
            <a:off x="685800" y="1905000"/>
            <a:ext cx="3581400" cy="4495800"/>
          </a:xfrm>
          <a:prstGeom prst="rect">
            <a:avLst/>
          </a:prstGeom>
          <a:noFill/>
        </p:spPr>
      </p:pic>
      <p:pic>
        <p:nvPicPr>
          <p:cNvPr id="151559" name="Picture 7" descr="http://lifesite.com/patients_families/images/graft.jpg"/>
          <p:cNvPicPr>
            <a:picLocks noChangeAspect="1" noChangeArrowheads="1"/>
          </p:cNvPicPr>
          <p:nvPr/>
        </p:nvPicPr>
        <p:blipFill>
          <a:blip r:embed="rId4"/>
          <a:srcRect/>
          <a:stretch>
            <a:fillRect/>
          </a:stretch>
        </p:blipFill>
        <p:spPr bwMode="auto">
          <a:xfrm>
            <a:off x="4800600" y="1905000"/>
            <a:ext cx="3810000" cy="4495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nvGraphicFramePr>
        <p:xfrm>
          <a:off x="0" y="3143248"/>
          <a:ext cx="9144000" cy="3714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رسم تخطيطي 3"/>
          <p:cNvGraphicFramePr/>
          <p:nvPr/>
        </p:nvGraphicFramePr>
        <p:xfrm>
          <a:off x="722313" y="285729"/>
          <a:ext cx="7772400" cy="412117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295400" y="3836988"/>
            <a:ext cx="6324600" cy="3021012"/>
          </a:xfrm>
          <a:prstGeom prst="rect">
            <a:avLst/>
          </a:prstGeom>
          <a:noFill/>
          <a:ln w="9525">
            <a:noFill/>
            <a:miter lim="800000"/>
            <a:headEnd/>
            <a:tailEnd/>
          </a:ln>
          <a:effectLst/>
        </p:spPr>
        <p:txBody>
          <a:bodyPr>
            <a:spAutoFit/>
          </a:bodyPr>
          <a:lstStyle/>
          <a:p>
            <a:pPr algn="ctr">
              <a:spcBef>
                <a:spcPct val="50000"/>
              </a:spcBef>
            </a:pPr>
            <a:endParaRPr lang="en-US" sz="4800"/>
          </a:p>
          <a:p>
            <a:pPr algn="ctr">
              <a:spcBef>
                <a:spcPct val="50000"/>
              </a:spcBef>
            </a:pPr>
            <a:endParaRPr lang="en-US" sz="4800"/>
          </a:p>
          <a:p>
            <a:pPr>
              <a:spcBef>
                <a:spcPct val="50000"/>
              </a:spcBef>
            </a:pPr>
            <a:endParaRPr lang="en-US" sz="4800"/>
          </a:p>
        </p:txBody>
      </p:sp>
      <p:sp>
        <p:nvSpPr>
          <p:cNvPr id="95235" name="WordArt 3"/>
          <p:cNvSpPr>
            <a:spLocks noChangeArrowheads="1" noChangeShapeType="1" noTextEdit="1"/>
          </p:cNvSpPr>
          <p:nvPr/>
        </p:nvSpPr>
        <p:spPr bwMode="auto">
          <a:xfrm>
            <a:off x="0" y="0"/>
            <a:ext cx="9144000" cy="3657600"/>
          </a:xfrm>
          <a:prstGeom prst="rect">
            <a:avLst/>
          </a:prstGeom>
          <a:solidFill>
            <a:schemeClr val="tx1"/>
          </a:solidFill>
        </p:spPr>
        <p:txBody>
          <a:bodyPr wrap="none" fromWordArt="1">
            <a:prstTxWarp prst="textPlain">
              <a:avLst>
                <a:gd name="adj" fmla="val 50000"/>
              </a:avLst>
            </a:prstTxWarp>
          </a:bodyPr>
          <a:lstStyle/>
          <a:p>
            <a:pPr algn="ctr"/>
            <a:r>
              <a:rPr lang="en-US" sz="4800" b="1" kern="10" dirty="0">
                <a:ln w="9525">
                  <a:noFill/>
                  <a:miter lim="800000"/>
                  <a:headEnd/>
                  <a:tailEnd/>
                </a:ln>
                <a:solidFill>
                  <a:srgbClr val="FF0000"/>
                </a:solidFill>
                <a:effectLst>
                  <a:outerShdw dist="35921" dir="2700000" algn="ctr" rotWithShape="0">
                    <a:srgbClr val="C0C0C0"/>
                  </a:outerShdw>
                </a:effectLst>
                <a:latin typeface="Impact"/>
              </a:rPr>
              <a:t>What </a:t>
            </a:r>
            <a:r>
              <a:rPr lang="en-US" sz="4800" b="1" kern="10" dirty="0" smtClean="0">
                <a:ln w="9525">
                  <a:noFill/>
                  <a:miter lim="800000"/>
                  <a:headEnd/>
                  <a:tailEnd/>
                </a:ln>
                <a:solidFill>
                  <a:srgbClr val="FF0000"/>
                </a:solidFill>
                <a:effectLst>
                  <a:outerShdw dist="35921" dir="2700000" algn="ctr" rotWithShape="0">
                    <a:srgbClr val="C0C0C0"/>
                  </a:outerShdw>
                </a:effectLst>
                <a:latin typeface="Impact"/>
              </a:rPr>
              <a:t> can I do</a:t>
            </a:r>
            <a:endParaRPr lang="en-US" sz="4800" b="1" kern="10" dirty="0">
              <a:ln w="9525">
                <a:noFill/>
                <a:miter lim="800000"/>
                <a:headEnd/>
                <a:tailEnd/>
              </a:ln>
              <a:solidFill>
                <a:srgbClr val="FF0000"/>
              </a:solidFill>
              <a:effectLst>
                <a:outerShdw dist="35921" dir="2700000" algn="ctr" rotWithShape="0">
                  <a:srgbClr val="C0C0C0"/>
                </a:outerShdw>
              </a:effectLst>
              <a:latin typeface="Impact"/>
            </a:endParaRPr>
          </a:p>
          <a:p>
            <a:pPr algn="ctr"/>
            <a:r>
              <a:rPr lang="en-US" sz="4800" b="1" kern="10" dirty="0" smtClean="0">
                <a:ln w="9525">
                  <a:noFill/>
                  <a:miter lim="800000"/>
                  <a:headEnd/>
                  <a:tailEnd/>
                </a:ln>
                <a:solidFill>
                  <a:srgbClr val="FF0000"/>
                </a:solidFill>
                <a:effectLst>
                  <a:outerShdw dist="35921" dir="2700000" algn="ctr" rotWithShape="0">
                    <a:srgbClr val="C0C0C0"/>
                  </a:outerShdw>
                </a:effectLst>
                <a:latin typeface="Impact"/>
              </a:rPr>
              <a:t>For the patient with CKD??</a:t>
            </a:r>
            <a:endParaRPr lang="ar-IQ" sz="4800" b="1" kern="10" dirty="0">
              <a:ln w="9525">
                <a:noFill/>
                <a:miter lim="800000"/>
                <a:headEnd/>
                <a:tailEnd/>
              </a:ln>
              <a:solidFill>
                <a:srgbClr val="FF0000"/>
              </a:solidFill>
              <a:effectLst>
                <a:outerShdw dist="35921" dir="2700000" algn="ctr" rotWithShape="0">
                  <a:srgbClr val="C0C0C0"/>
                </a:outerShdw>
              </a:effectLst>
              <a:latin typeface="Impact"/>
            </a:endParaRPr>
          </a:p>
        </p:txBody>
      </p:sp>
      <p:sp>
        <p:nvSpPr>
          <p:cNvPr id="95237" name="Rectangle 5"/>
          <p:cNvSpPr>
            <a:spLocks noChangeArrowheads="1"/>
          </p:cNvSpPr>
          <p:nvPr/>
        </p:nvSpPr>
        <p:spPr bwMode="auto">
          <a:xfrm>
            <a:off x="2376488" y="1781175"/>
            <a:ext cx="9144000" cy="0"/>
          </a:xfrm>
          <a:prstGeom prst="rect">
            <a:avLst/>
          </a:prstGeom>
          <a:noFill/>
          <a:ln w="9525">
            <a:noFill/>
            <a:miter lim="800000"/>
            <a:headEnd/>
            <a:tailEnd/>
          </a:ln>
          <a:effectLst/>
        </p:spPr>
        <p:txBody>
          <a:bodyPr>
            <a:spAutoFit/>
          </a:bodyPr>
          <a:lstStyle/>
          <a:p>
            <a:endParaRPr lang="ar-IQ"/>
          </a:p>
        </p:txBody>
      </p:sp>
      <p:graphicFrame>
        <p:nvGraphicFramePr>
          <p:cNvPr id="95236" name="Object 4"/>
          <p:cNvGraphicFramePr>
            <a:graphicFrameLocks noChangeAspect="1"/>
          </p:cNvGraphicFramePr>
          <p:nvPr/>
        </p:nvGraphicFramePr>
        <p:xfrm>
          <a:off x="2590800" y="3656013"/>
          <a:ext cx="4267200" cy="3201987"/>
        </p:xfrm>
        <a:graphic>
          <a:graphicData uri="http://schemas.openxmlformats.org/presentationml/2006/ole">
            <p:oleObj spid="_x0000_s1026" name="Slide" r:id="rId5" imgW="4572000" imgH="3429000" progId="PowerPoint.Slide.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952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95235"/>
                                        </p:tgtEl>
                                        <p:attrNameLst>
                                          <p:attrName>style.visibility</p:attrName>
                                        </p:attrNameLst>
                                      </p:cBhvr>
                                      <p:to>
                                        <p:strVal val="visible"/>
                                      </p:to>
                                    </p:set>
                                    <p:anim calcmode="lin" valueType="num">
                                      <p:cBhvr additive="base">
                                        <p:cTn id="11" dur="500" fill="hold"/>
                                        <p:tgtEl>
                                          <p:spTgt spid="95235"/>
                                        </p:tgtEl>
                                        <p:attrNameLst>
                                          <p:attrName>ppt_x</p:attrName>
                                        </p:attrNameLst>
                                      </p:cBhvr>
                                      <p:tavLst>
                                        <p:tav tm="0">
                                          <p:val>
                                            <p:strVal val="0-#ppt_w/2"/>
                                          </p:val>
                                        </p:tav>
                                        <p:tav tm="100000">
                                          <p:val>
                                            <p:strVal val="#ppt_x"/>
                                          </p:val>
                                        </p:tav>
                                      </p:tavLst>
                                    </p:anim>
                                    <p:anim calcmode="lin" valueType="num">
                                      <p:cBhvr additive="base">
                                        <p:cTn id="12" dur="500" fill="hold"/>
                                        <p:tgtEl>
                                          <p:spTgt spid="9523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autoUpdateAnimBg="0"/>
      <p:bldP spid="952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20197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4800" b="1" dirty="0" smtClean="0"/>
              <a:t>Investigations</a:t>
            </a:r>
            <a:r>
              <a:rPr lang="en-US" dirty="0" smtClean="0"/>
              <a:t/>
            </a:r>
            <a:br>
              <a:rPr lang="en-US" dirty="0" smtClean="0"/>
            </a:br>
            <a:r>
              <a:rPr lang="en-US" b="1" dirty="0" smtClean="0"/>
              <a:t>Depending on the stage of CKD,possible primary cause &amp; associated conditions &amp; suspected complications</a:t>
            </a:r>
          </a:p>
          <a:p>
            <a:pPr algn="l"/>
            <a:r>
              <a:rPr lang="en-US" sz="2000" b="1" dirty="0" smtClean="0"/>
              <a:t>Urinalysis</a:t>
            </a:r>
          </a:p>
          <a:p>
            <a:pPr algn="l"/>
            <a:r>
              <a:rPr lang="en-US" sz="2000" b="1" dirty="0" smtClean="0"/>
              <a:t>Urine albumin-to-</a:t>
            </a:r>
            <a:r>
              <a:rPr lang="en-US" sz="2000" b="1" dirty="0" err="1" smtClean="0"/>
              <a:t>creatinine</a:t>
            </a:r>
            <a:r>
              <a:rPr lang="en-US" sz="2000" b="1" dirty="0" smtClean="0"/>
              <a:t> ratio (UACR)</a:t>
            </a:r>
          </a:p>
          <a:p>
            <a:pPr algn="l"/>
            <a:r>
              <a:rPr lang="en-US" sz="2000" b="1" dirty="0" err="1" smtClean="0"/>
              <a:t>creatinine</a:t>
            </a:r>
            <a:r>
              <a:rPr lang="en-US" sz="2000" b="1" dirty="0" smtClean="0"/>
              <a:t> with estimated GFR, blood urea nitrogen (BUN), electrolytes(specially potassium &amp; sodium), glucose &amp; HbA1c, calcium, phosphorus, albumin, lipids.</a:t>
            </a:r>
          </a:p>
          <a:p>
            <a:pPr algn="l"/>
            <a:r>
              <a:rPr lang="en-US" sz="2000" b="1" dirty="0" smtClean="0"/>
              <a:t>ECG</a:t>
            </a:r>
            <a:endParaRPr lang="ar-IQ" sz="2000" b="1" dirty="0" smtClean="0"/>
          </a:p>
          <a:p>
            <a:pPr algn="l"/>
            <a:r>
              <a:rPr lang="en-US" sz="2000" b="1" dirty="0" smtClean="0"/>
              <a:t>complete blood count (CBC)</a:t>
            </a:r>
          </a:p>
          <a:p>
            <a:pPr algn="l"/>
            <a:r>
              <a:rPr lang="en-US" sz="2000" b="1" dirty="0" smtClean="0"/>
              <a:t>Renal ultrasound.</a:t>
            </a:r>
          </a:p>
          <a:p>
            <a:pPr algn="l"/>
            <a:r>
              <a:rPr lang="en-US" sz="2000" b="1" dirty="0" smtClean="0"/>
              <a:t>For further evaluation, the following tests are often ordered, depending on clinical presentation &amp; staging:</a:t>
            </a:r>
          </a:p>
          <a:p>
            <a:pPr algn="l"/>
            <a:r>
              <a:rPr lang="en-US" sz="2000" b="1" dirty="0" smtClean="0"/>
              <a:t>parathyroid hormone</a:t>
            </a:r>
          </a:p>
          <a:p>
            <a:pPr algn="l"/>
            <a:r>
              <a:rPr lang="en-US" sz="2000" b="1" dirty="0" err="1" smtClean="0"/>
              <a:t>Fe,ferritin</a:t>
            </a:r>
            <a:r>
              <a:rPr lang="en-US" sz="2000" b="1" dirty="0" smtClean="0"/>
              <a:t> , </a:t>
            </a:r>
            <a:r>
              <a:rPr lang="en-US" sz="2000" b="1" dirty="0" err="1" smtClean="0"/>
              <a:t>folate</a:t>
            </a:r>
            <a:r>
              <a:rPr lang="en-US" sz="2000" b="1" dirty="0" smtClean="0"/>
              <a:t> &amp; B12</a:t>
            </a:r>
          </a:p>
          <a:p>
            <a:pPr algn="l"/>
            <a:r>
              <a:rPr lang="en-US" sz="2000" b="1" dirty="0" smtClean="0"/>
              <a:t>Hepatitis B serology(if negative        vaccination) , hepatitis C serology</a:t>
            </a:r>
          </a:p>
          <a:p>
            <a:pPr algn="l"/>
            <a:r>
              <a:rPr lang="en-US" sz="2000" b="1" dirty="0" smtClean="0"/>
              <a:t>Antinuclear antibody test (ANA)</a:t>
            </a:r>
          </a:p>
          <a:p>
            <a:pPr algn="l"/>
            <a:r>
              <a:rPr lang="en-US" sz="2000" b="1" dirty="0" smtClean="0"/>
              <a:t>Rheumatoid factor (RF)</a:t>
            </a:r>
          </a:p>
          <a:p>
            <a:pPr algn="l"/>
            <a:r>
              <a:rPr lang="en-US" sz="2000" b="1" dirty="0" smtClean="0"/>
              <a:t>complements (C3) &amp; (C4)</a:t>
            </a:r>
          </a:p>
          <a:p>
            <a:pPr algn="l"/>
            <a:r>
              <a:rPr lang="en-US" sz="2000" b="1" dirty="0" smtClean="0"/>
              <a:t>Serum protein electrophoresis (SPEP) and urine protein electrophoresis (UPEP) (in patients over the age of 40).</a:t>
            </a:r>
          </a:p>
          <a:p>
            <a:pPr algn="l"/>
            <a:r>
              <a:rPr lang="en-US" sz="2000" b="1" dirty="0" smtClean="0"/>
              <a:t>Renal biopsy in certain conditions.</a:t>
            </a:r>
          </a:p>
          <a:p>
            <a:pPr algn="l"/>
            <a:endParaRPr lang="en-US" dirty="0"/>
          </a:p>
        </p:txBody>
      </p:sp>
      <p:sp>
        <p:nvSpPr>
          <p:cNvPr id="3" name="سهم إلى اليمين 2"/>
          <p:cNvSpPr/>
          <p:nvPr/>
        </p:nvSpPr>
        <p:spPr>
          <a:xfrm>
            <a:off x="3428992" y="4714884"/>
            <a:ext cx="35719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228600"/>
            <a:ext cx="8686800" cy="533400"/>
          </a:xfrm>
          <a:solidFill>
            <a:srgbClr val="002060"/>
          </a:solidFill>
        </p:spPr>
        <p:txBody>
          <a:bodyPr>
            <a:normAutofit fontScale="90000"/>
          </a:bodyPr>
          <a:lstStyle/>
          <a:p>
            <a:pPr algn="ctr"/>
            <a:r>
              <a:rPr lang="en-US" b="1" dirty="0" smtClean="0">
                <a:solidFill>
                  <a:srgbClr val="FF0000"/>
                </a:solidFill>
              </a:rPr>
              <a:t>CKD Risk Factors  </a:t>
            </a:r>
          </a:p>
        </p:txBody>
      </p:sp>
      <p:graphicFrame>
        <p:nvGraphicFramePr>
          <p:cNvPr id="5" name="Content Placeholder 4"/>
          <p:cNvGraphicFramePr>
            <a:graphicFrameLocks noGrp="1"/>
          </p:cNvGraphicFramePr>
          <p:nvPr>
            <p:ph idx="1"/>
          </p:nvPr>
        </p:nvGraphicFramePr>
        <p:xfrm>
          <a:off x="0" y="814384"/>
          <a:ext cx="9144000" cy="6043616"/>
        </p:xfrm>
        <a:graphic>
          <a:graphicData uri="http://schemas.openxmlformats.org/drawingml/2006/table">
            <a:tbl>
              <a:tblPr firstRow="1" bandRow="1">
                <a:tableStyleId>{8799B23B-EC83-4686-B30A-512413B5E67A}</a:tableStyleId>
              </a:tblPr>
              <a:tblGrid>
                <a:gridCol w="9144000"/>
              </a:tblGrid>
              <a:tr h="342679">
                <a:tc>
                  <a:txBody>
                    <a:bodyPr/>
                    <a:lstStyle/>
                    <a:p>
                      <a:pPr algn="l" fontAlgn="t"/>
                      <a:r>
                        <a:rPr lang="en-US" sz="2000" b="1" i="0" u="none" strike="noStrike" dirty="0">
                          <a:solidFill>
                            <a:srgbClr val="000000"/>
                          </a:solidFill>
                          <a:latin typeface="Calibri"/>
                        </a:rPr>
                        <a:t>Susceptibility</a:t>
                      </a:r>
                      <a:r>
                        <a:rPr lang="en-US" sz="2000" b="0" i="0" u="none" strike="noStrike" dirty="0">
                          <a:solidFill>
                            <a:srgbClr val="000000"/>
                          </a:solidFill>
                          <a:latin typeface="Calibri"/>
                        </a:rPr>
                        <a:t>  </a:t>
                      </a:r>
                      <a:r>
                        <a:rPr lang="en-US" sz="2000" b="0" i="0" u="none" strike="noStrike" dirty="0" smtClean="0">
                          <a:solidFill>
                            <a:srgbClr val="000000"/>
                          </a:solidFill>
                          <a:latin typeface="Calibri"/>
                        </a:rPr>
                        <a:t> </a:t>
                      </a:r>
                      <a:endParaRPr lang="en-US" sz="2000" b="1" i="0" u="none" strike="noStrike" dirty="0">
                        <a:solidFill>
                          <a:srgbClr val="000000"/>
                        </a:solidFill>
                        <a:latin typeface="Calibri"/>
                      </a:endParaRPr>
                    </a:p>
                  </a:txBody>
                  <a:tcPr marL="9525" marR="9525" marT="9525" marB="0"/>
                </a:tc>
              </a:tr>
              <a:tr h="2336450">
                <a:tc>
                  <a:txBody>
                    <a:bodyPr/>
                    <a:lstStyle/>
                    <a:p>
                      <a:pPr algn="l" fontAlgn="t"/>
                      <a:r>
                        <a:rPr lang="en-US" sz="2000" b="0" i="0" u="none" strike="noStrike" dirty="0" smtClean="0">
                          <a:solidFill>
                            <a:srgbClr val="000000"/>
                          </a:solidFill>
                          <a:latin typeface="Calibri"/>
                        </a:rPr>
                        <a:t>     </a:t>
                      </a:r>
                      <a:r>
                        <a:rPr lang="en-US" sz="2000" b="1" i="0" u="none" strike="noStrike" dirty="0" smtClean="0">
                          <a:solidFill>
                            <a:srgbClr val="000000"/>
                          </a:solidFill>
                          <a:latin typeface="Calibri"/>
                        </a:rPr>
                        <a:t>Advanced </a:t>
                      </a:r>
                      <a:r>
                        <a:rPr lang="en-US" sz="2000" b="1" i="0" u="none" strike="noStrike" dirty="0">
                          <a:solidFill>
                            <a:srgbClr val="000000"/>
                          </a:solidFill>
                          <a:latin typeface="Calibri"/>
                        </a:rPr>
                        <a:t>age</a:t>
                      </a:r>
                    </a:p>
                    <a:p>
                      <a:pPr algn="l" fontAlgn="t"/>
                      <a:r>
                        <a:rPr lang="en-US" sz="2000" b="1" i="0" u="none" strike="noStrike" dirty="0" smtClean="0">
                          <a:solidFill>
                            <a:srgbClr val="000000"/>
                          </a:solidFill>
                          <a:latin typeface="Calibri"/>
                        </a:rPr>
                        <a:t>     Reduced </a:t>
                      </a:r>
                      <a:r>
                        <a:rPr lang="en-US" sz="2000" b="1" i="0" u="none" strike="noStrike" dirty="0">
                          <a:solidFill>
                            <a:srgbClr val="000000"/>
                          </a:solidFill>
                          <a:latin typeface="Calibri"/>
                        </a:rPr>
                        <a:t>kidney mass and low birth weight</a:t>
                      </a:r>
                    </a:p>
                    <a:p>
                      <a:pPr algn="l" fontAlgn="t"/>
                      <a:r>
                        <a:rPr lang="en-US" sz="2000" b="1" i="0" u="none" strike="noStrike" dirty="0" smtClean="0">
                          <a:solidFill>
                            <a:srgbClr val="000000"/>
                          </a:solidFill>
                          <a:latin typeface="Calibri"/>
                        </a:rPr>
                        <a:t>     Racial/ethnic </a:t>
                      </a:r>
                      <a:r>
                        <a:rPr lang="en-US" sz="2000" b="1" i="0" u="none" strike="noStrike" dirty="0">
                          <a:solidFill>
                            <a:srgbClr val="000000"/>
                          </a:solidFill>
                          <a:latin typeface="Calibri"/>
                        </a:rPr>
                        <a:t>minority</a:t>
                      </a:r>
                    </a:p>
                    <a:p>
                      <a:pPr algn="l" fontAlgn="t"/>
                      <a:r>
                        <a:rPr lang="en-US" sz="2000" b="1" i="0" u="none" strike="noStrike" dirty="0" smtClean="0">
                          <a:solidFill>
                            <a:srgbClr val="000000"/>
                          </a:solidFill>
                          <a:latin typeface="Calibri"/>
                        </a:rPr>
                        <a:t>     Family </a:t>
                      </a:r>
                      <a:r>
                        <a:rPr lang="en-US" sz="2000" b="1" i="0" u="none" strike="noStrike" dirty="0">
                          <a:solidFill>
                            <a:srgbClr val="000000"/>
                          </a:solidFill>
                          <a:latin typeface="Calibri"/>
                        </a:rPr>
                        <a:t>history</a:t>
                      </a:r>
                    </a:p>
                    <a:p>
                      <a:pPr algn="l" fontAlgn="t"/>
                      <a:r>
                        <a:rPr lang="en-US" sz="2000" b="1" i="0" u="none" strike="noStrike" dirty="0" smtClean="0">
                          <a:solidFill>
                            <a:srgbClr val="000000"/>
                          </a:solidFill>
                          <a:latin typeface="Calibri"/>
                        </a:rPr>
                        <a:t>     Low </a:t>
                      </a:r>
                      <a:r>
                        <a:rPr lang="en-US" sz="2000" b="1" i="0" u="none" strike="noStrike" dirty="0">
                          <a:solidFill>
                            <a:srgbClr val="000000"/>
                          </a:solidFill>
                          <a:latin typeface="Calibri"/>
                        </a:rPr>
                        <a:t>income or education</a:t>
                      </a:r>
                    </a:p>
                    <a:p>
                      <a:pPr algn="l" fontAlgn="t"/>
                      <a:r>
                        <a:rPr lang="en-US" sz="2000" b="1" i="0" u="none" strike="noStrike" dirty="0" smtClean="0">
                          <a:solidFill>
                            <a:srgbClr val="000000"/>
                          </a:solidFill>
                          <a:latin typeface="Calibri"/>
                        </a:rPr>
                        <a:t>     Systemic </a:t>
                      </a:r>
                      <a:r>
                        <a:rPr lang="en-US" sz="2000" b="1" i="0" u="none" strike="noStrike" dirty="0">
                          <a:solidFill>
                            <a:srgbClr val="000000"/>
                          </a:solidFill>
                          <a:latin typeface="Calibri"/>
                        </a:rPr>
                        <a:t>inflammation</a:t>
                      </a:r>
                    </a:p>
                    <a:p>
                      <a:pPr algn="l" fontAlgn="t"/>
                      <a:r>
                        <a:rPr lang="en-US" sz="2000" b="1" i="0" u="none" strike="noStrike" dirty="0" smtClean="0">
                          <a:solidFill>
                            <a:srgbClr val="000000"/>
                          </a:solidFill>
                          <a:latin typeface="Calibri"/>
                        </a:rPr>
                        <a:t>     </a:t>
                      </a:r>
                      <a:r>
                        <a:rPr lang="en-US" sz="2000" b="1" i="0" u="none" strike="noStrike" dirty="0" err="1" smtClean="0">
                          <a:solidFill>
                            <a:srgbClr val="000000"/>
                          </a:solidFill>
                          <a:latin typeface="Calibri"/>
                        </a:rPr>
                        <a:t>Dyslipidemia</a:t>
                      </a:r>
                      <a:endParaRPr lang="en-US" sz="2000" b="1" i="0" u="none" strike="noStrike" dirty="0">
                        <a:solidFill>
                          <a:srgbClr val="000000"/>
                        </a:solidFill>
                        <a:latin typeface="Calibri"/>
                      </a:endParaRPr>
                    </a:p>
                  </a:txBody>
                  <a:tcPr marL="9525" marR="9525" marT="9525" marB="0">
                    <a:solidFill>
                      <a:srgbClr val="00B050">
                        <a:alpha val="20000"/>
                      </a:srgbClr>
                    </a:solidFill>
                  </a:tcPr>
                </a:tc>
              </a:tr>
              <a:tr h="342679">
                <a:tc>
                  <a:txBody>
                    <a:bodyPr/>
                    <a:lstStyle/>
                    <a:p>
                      <a:pPr algn="l" fontAlgn="t"/>
                      <a:r>
                        <a:rPr lang="en-US" sz="2000" b="1" i="0" u="none" strike="noStrike" dirty="0">
                          <a:solidFill>
                            <a:srgbClr val="000000"/>
                          </a:solidFill>
                          <a:latin typeface="Calibri"/>
                        </a:rPr>
                        <a:t>Initiation</a:t>
                      </a:r>
                      <a:r>
                        <a:rPr lang="en-US" sz="2000" b="0" i="0" u="none" strike="noStrike" dirty="0">
                          <a:solidFill>
                            <a:srgbClr val="000000"/>
                          </a:solidFill>
                          <a:latin typeface="Calibri"/>
                        </a:rPr>
                        <a:t>  </a:t>
                      </a:r>
                      <a:r>
                        <a:rPr lang="en-US" sz="2000" b="0" i="0" u="none" strike="noStrike" baseline="0" dirty="0" smtClean="0">
                          <a:solidFill>
                            <a:srgbClr val="000000"/>
                          </a:solidFill>
                          <a:latin typeface="Calibri"/>
                        </a:rPr>
                        <a:t> </a:t>
                      </a:r>
                      <a:endParaRPr lang="en-US" sz="2000" b="1" i="0" u="none" strike="noStrike" dirty="0">
                        <a:solidFill>
                          <a:srgbClr val="000000"/>
                        </a:solidFill>
                        <a:latin typeface="Calibri"/>
                      </a:endParaRPr>
                    </a:p>
                  </a:txBody>
                  <a:tcPr marL="9525" marR="9525" marT="9525" marB="0"/>
                </a:tc>
              </a:tr>
              <a:tr h="1007270">
                <a:tc>
                  <a:txBody>
                    <a:bodyPr/>
                    <a:lstStyle/>
                    <a:p>
                      <a:pPr algn="l" fontAlgn="t"/>
                      <a:r>
                        <a:rPr lang="en-US" sz="2000" b="0" i="0" u="none" strike="noStrike" dirty="0" smtClean="0">
                          <a:solidFill>
                            <a:srgbClr val="000000"/>
                          </a:solidFill>
                          <a:latin typeface="Calibri"/>
                        </a:rPr>
                        <a:t>     </a:t>
                      </a:r>
                      <a:r>
                        <a:rPr lang="en-US" sz="2000" b="1" i="0" u="none" strike="noStrike" dirty="0" smtClean="0">
                          <a:solidFill>
                            <a:srgbClr val="000000"/>
                          </a:solidFill>
                          <a:latin typeface="Calibri"/>
                        </a:rPr>
                        <a:t>Diabetes </a:t>
                      </a:r>
                      <a:r>
                        <a:rPr lang="en-US" sz="2000" b="1" i="0" u="none" strike="noStrike" dirty="0">
                          <a:solidFill>
                            <a:srgbClr val="000000"/>
                          </a:solidFill>
                          <a:latin typeface="Calibri"/>
                        </a:rPr>
                        <a:t>mellitus</a:t>
                      </a:r>
                    </a:p>
                    <a:p>
                      <a:pPr algn="l" fontAlgn="t"/>
                      <a:r>
                        <a:rPr lang="en-US" sz="2000" b="1" i="0" u="none" strike="noStrike" dirty="0" smtClean="0">
                          <a:solidFill>
                            <a:srgbClr val="000000"/>
                          </a:solidFill>
                          <a:latin typeface="Calibri"/>
                        </a:rPr>
                        <a:t>     Hypertension</a:t>
                      </a:r>
                      <a:endParaRPr lang="en-US" sz="2000" b="1" i="0" u="none" strike="noStrike" dirty="0">
                        <a:solidFill>
                          <a:srgbClr val="000000"/>
                        </a:solidFill>
                        <a:latin typeface="Calibri"/>
                      </a:endParaRPr>
                    </a:p>
                    <a:p>
                      <a:pPr algn="l" fontAlgn="t"/>
                      <a:r>
                        <a:rPr lang="en-US" sz="2000" b="1" i="0" u="none" strike="noStrike" dirty="0" smtClean="0">
                          <a:solidFill>
                            <a:srgbClr val="000000"/>
                          </a:solidFill>
                          <a:latin typeface="Calibri"/>
                        </a:rPr>
                        <a:t>     Glomerulonephritis</a:t>
                      </a:r>
                      <a:endParaRPr lang="en-US" sz="2000" b="1" i="0" u="none" strike="noStrike" dirty="0">
                        <a:solidFill>
                          <a:srgbClr val="000000"/>
                        </a:solidFill>
                        <a:latin typeface="Calibri"/>
                      </a:endParaRPr>
                    </a:p>
                  </a:txBody>
                  <a:tcPr marL="9525" marR="9525" marT="9525" marB="0">
                    <a:solidFill>
                      <a:srgbClr val="00B050">
                        <a:alpha val="20000"/>
                      </a:srgbClr>
                    </a:solidFill>
                  </a:tcPr>
                </a:tc>
              </a:tr>
              <a:tr h="342679">
                <a:tc>
                  <a:txBody>
                    <a:bodyPr/>
                    <a:lstStyle/>
                    <a:p>
                      <a:pPr algn="l" fontAlgn="t"/>
                      <a:r>
                        <a:rPr lang="en-US" sz="2000" b="1" i="0" u="none" strike="noStrike" dirty="0">
                          <a:solidFill>
                            <a:srgbClr val="000000"/>
                          </a:solidFill>
                          <a:latin typeface="Calibri"/>
                        </a:rPr>
                        <a:t>Progression</a:t>
                      </a:r>
                      <a:r>
                        <a:rPr lang="en-US" sz="2000" b="0" i="0" u="none" strike="noStrike" dirty="0">
                          <a:solidFill>
                            <a:srgbClr val="000000"/>
                          </a:solidFill>
                          <a:latin typeface="Calibri"/>
                        </a:rPr>
                        <a:t>  </a:t>
                      </a:r>
                      <a:endParaRPr lang="en-US" sz="2000" b="1" i="0" u="none" strike="noStrike" dirty="0">
                        <a:solidFill>
                          <a:srgbClr val="000000"/>
                        </a:solidFill>
                        <a:latin typeface="Calibri"/>
                      </a:endParaRPr>
                    </a:p>
                  </a:txBody>
                  <a:tcPr marL="9525" marR="9525" marT="9525" marB="0"/>
                </a:tc>
              </a:tr>
              <a:tr h="1671859">
                <a:tc>
                  <a:txBody>
                    <a:bodyPr/>
                    <a:lstStyle/>
                    <a:p>
                      <a:pPr algn="l" fontAlgn="t"/>
                      <a:r>
                        <a:rPr lang="en-US" sz="2000" b="1" i="0" u="none" strike="noStrike" dirty="0" smtClean="0">
                          <a:solidFill>
                            <a:srgbClr val="000000"/>
                          </a:solidFill>
                          <a:latin typeface="Calibri"/>
                        </a:rPr>
                        <a:t>     </a:t>
                      </a:r>
                      <a:r>
                        <a:rPr lang="en-US" sz="2000" b="1" i="0" u="none" strike="noStrike" dirty="0" err="1" smtClean="0">
                          <a:solidFill>
                            <a:srgbClr val="000000"/>
                          </a:solidFill>
                          <a:latin typeface="Calibri"/>
                        </a:rPr>
                        <a:t>Glycemia</a:t>
                      </a:r>
                      <a:r>
                        <a:rPr lang="en-US" sz="2000" b="1" i="0" u="none" strike="noStrike" dirty="0" smtClean="0">
                          <a:solidFill>
                            <a:srgbClr val="000000"/>
                          </a:solidFill>
                          <a:latin typeface="Calibri"/>
                        </a:rPr>
                        <a:t> </a:t>
                      </a:r>
                      <a:r>
                        <a:rPr lang="en-US" sz="2000" b="1" i="0" u="none" strike="noStrike" dirty="0">
                          <a:solidFill>
                            <a:srgbClr val="000000"/>
                          </a:solidFill>
                          <a:latin typeface="Calibri"/>
                        </a:rPr>
                        <a:t>(among diabetic patients)</a:t>
                      </a:r>
                    </a:p>
                    <a:p>
                      <a:pPr algn="l" fontAlgn="t"/>
                      <a:r>
                        <a:rPr lang="en-US" sz="2000" b="1" i="0" u="none" strike="noStrike" dirty="0" smtClean="0">
                          <a:solidFill>
                            <a:srgbClr val="000000"/>
                          </a:solidFill>
                          <a:latin typeface="Calibri"/>
                        </a:rPr>
                        <a:t>     Hypertension</a:t>
                      </a:r>
                      <a:endParaRPr lang="en-US" sz="2000" b="1" i="0" u="none" strike="noStrike" dirty="0">
                        <a:solidFill>
                          <a:srgbClr val="000000"/>
                        </a:solidFill>
                        <a:latin typeface="Calibri"/>
                      </a:endParaRPr>
                    </a:p>
                    <a:p>
                      <a:pPr algn="l" fontAlgn="t"/>
                      <a:r>
                        <a:rPr lang="en-US" sz="2000" b="1" i="0" u="none" strike="noStrike" dirty="0" smtClean="0">
                          <a:solidFill>
                            <a:srgbClr val="000000"/>
                          </a:solidFill>
                          <a:latin typeface="Calibri"/>
                        </a:rPr>
                        <a:t>     Proteinuria</a:t>
                      </a:r>
                      <a:endParaRPr lang="en-US" sz="2000" b="1" i="0" u="none" strike="noStrike" dirty="0">
                        <a:solidFill>
                          <a:srgbClr val="000000"/>
                        </a:solidFill>
                        <a:latin typeface="Calibri"/>
                      </a:endParaRPr>
                    </a:p>
                    <a:p>
                      <a:pPr algn="l" fontAlgn="t"/>
                      <a:r>
                        <a:rPr lang="en-US" sz="2000" b="1" i="0" u="none" strike="noStrike" dirty="0" smtClean="0">
                          <a:solidFill>
                            <a:srgbClr val="000000"/>
                          </a:solidFill>
                          <a:latin typeface="Calibri"/>
                        </a:rPr>
                        <a:t>     Smoking</a:t>
                      </a:r>
                      <a:endParaRPr lang="en-US" sz="2000" b="1" i="0" u="none" strike="noStrike" dirty="0">
                        <a:solidFill>
                          <a:srgbClr val="000000"/>
                        </a:solidFill>
                        <a:latin typeface="Calibri"/>
                      </a:endParaRPr>
                    </a:p>
                    <a:p>
                      <a:pPr algn="l" fontAlgn="t"/>
                      <a:r>
                        <a:rPr lang="en-US" sz="2000" b="1" i="0" u="none" strike="noStrike" dirty="0" smtClean="0">
                          <a:solidFill>
                            <a:srgbClr val="000000"/>
                          </a:solidFill>
                          <a:latin typeface="Calibri"/>
                        </a:rPr>
                        <a:t>     Obesity</a:t>
                      </a:r>
                      <a:endParaRPr lang="en-US" sz="2000" b="1" i="0" u="none" strike="noStrike" dirty="0">
                        <a:solidFill>
                          <a:srgbClr val="000000"/>
                        </a:solidFill>
                        <a:latin typeface="Calibri"/>
                      </a:endParaRPr>
                    </a:p>
                  </a:txBody>
                  <a:tcPr marL="9525" marR="9525" marT="9525" marB="0">
                    <a:solidFill>
                      <a:srgbClr val="0070C0">
                        <a:alpha val="20000"/>
                      </a:srgbClr>
                    </a:solidFill>
                  </a:tcPr>
                </a:tc>
              </a:tr>
            </a:tbl>
          </a:graphicData>
        </a:graphic>
      </p:graphicFrame>
      <p:sp>
        <p:nvSpPr>
          <p:cNvPr id="4" name="Slide Number Placeholder 3"/>
          <p:cNvSpPr>
            <a:spLocks noGrp="1"/>
          </p:cNvSpPr>
          <p:nvPr>
            <p:ph type="sldNum" sz="quarter" idx="12"/>
          </p:nvPr>
        </p:nvSpPr>
        <p:spPr/>
        <p:txBody>
          <a:bodyPr/>
          <a:lstStyle/>
          <a:p>
            <a:pPr>
              <a:defRPr/>
            </a:pPr>
            <a:fld id="{4904F64A-171A-425D-BC7B-ADD0DD4E735C}" type="slidenum">
              <a:rPr lang="en-US" smtClean="0"/>
              <a:pPr>
                <a:defRPr/>
              </a:pPr>
              <a:t>4</a:t>
            </a:fld>
            <a:endParaRPr lang="en-US" dirty="0"/>
          </a:p>
        </p:txBody>
      </p:sp>
      <p:pic>
        <p:nvPicPr>
          <p:cNvPr id="26644" name="Picture 1" descr="http://www.accesspharmacy.com/images/spacer.gif"/>
          <p:cNvPicPr>
            <a:picLocks noChangeAspect="1" noChangeArrowheads="1"/>
          </p:cNvPicPr>
          <p:nvPr/>
        </p:nvPicPr>
        <p:blipFill>
          <a:blip r:embed="rId2"/>
          <a:srcRect/>
          <a:stretch>
            <a:fillRect/>
          </a:stretch>
        </p:blipFill>
        <p:spPr bwMode="auto">
          <a:xfrm>
            <a:off x="0" y="0"/>
            <a:ext cx="95250" cy="95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405104"/>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marL="609600" indent="-609600" algn="l">
              <a:lnSpc>
                <a:spcPct val="90000"/>
              </a:lnSpc>
              <a:defRPr/>
            </a:pPr>
            <a:r>
              <a:rPr lang="en-US" sz="6000" b="1" dirty="0" smtClean="0">
                <a:solidFill>
                  <a:srgbClr val="FF0000"/>
                </a:solidFill>
              </a:rPr>
              <a:t>CKD treatment guidelines: </a:t>
            </a:r>
            <a:r>
              <a:rPr lang="en-US" dirty="0" smtClean="0"/>
              <a:t/>
            </a:r>
            <a:br>
              <a:rPr lang="en-US" dirty="0" smtClean="0"/>
            </a:br>
            <a:r>
              <a:rPr lang="en-US" sz="4800" b="1" dirty="0" smtClean="0">
                <a:solidFill>
                  <a:srgbClr val="FFFF00"/>
                </a:solidFill>
              </a:rPr>
              <a:t>1-Treatment of potentially  treatable  underlying Disease.</a:t>
            </a:r>
          </a:p>
          <a:p>
            <a:pPr marL="609600" indent="-609600" algn="l">
              <a:lnSpc>
                <a:spcPct val="90000"/>
              </a:lnSpc>
              <a:defRPr/>
            </a:pPr>
            <a:r>
              <a:rPr lang="en-US" sz="4800" b="1" dirty="0" smtClean="0">
                <a:solidFill>
                  <a:srgbClr val="00B0F0"/>
                </a:solidFill>
              </a:rPr>
              <a:t>2- Slow the progression of nephrons loss.</a:t>
            </a:r>
          </a:p>
          <a:p>
            <a:pPr marL="609600" indent="-609600" algn="l">
              <a:lnSpc>
                <a:spcPct val="90000"/>
              </a:lnSpc>
              <a:defRPr/>
            </a:pPr>
            <a:r>
              <a:rPr lang="en-US" sz="4800" b="1" dirty="0" smtClean="0">
                <a:solidFill>
                  <a:schemeClr val="accent6">
                    <a:lumMod val="75000"/>
                  </a:schemeClr>
                </a:solidFill>
              </a:rPr>
              <a:t>3- Avoid &amp; treat reversible factors of uremia.</a:t>
            </a:r>
          </a:p>
          <a:p>
            <a:pPr marL="609600" indent="-609600" algn="l">
              <a:lnSpc>
                <a:spcPct val="90000"/>
              </a:lnSpc>
              <a:defRPr/>
            </a:pPr>
            <a:r>
              <a:rPr lang="en-US" sz="4800" b="1" dirty="0" smtClean="0">
                <a:solidFill>
                  <a:srgbClr val="FF99FF"/>
                </a:solidFill>
              </a:rPr>
              <a:t>4- Symptomatic treatment of uremia.</a:t>
            </a:r>
          </a:p>
          <a:p>
            <a:pPr marL="609600" indent="-609600" algn="l">
              <a:lnSpc>
                <a:spcPct val="90000"/>
              </a:lnSpc>
              <a:defRPr/>
            </a:pPr>
            <a:r>
              <a:rPr lang="en-US" sz="4800" b="1" dirty="0" smtClean="0"/>
              <a:t>5- Treatment of ESRD</a:t>
            </a:r>
            <a:r>
              <a:rPr lang="en-US" sz="4400" b="1" dirty="0" smtClean="0"/>
              <a:t>.   </a:t>
            </a:r>
          </a:p>
          <a:p>
            <a:pPr marL="609600" indent="-609600" algn="l">
              <a:lnSpc>
                <a:spcPct val="90000"/>
              </a:lnSpc>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14291"/>
            <a:ext cx="9144000" cy="6524863"/>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endParaRPr lang="ar-IQ" b="1" dirty="0" smtClean="0">
              <a:solidFill>
                <a:schemeClr val="accent6">
                  <a:lumMod val="75000"/>
                </a:schemeClr>
              </a:solidFill>
            </a:endParaRPr>
          </a:p>
          <a:p>
            <a:pPr algn="ctr" fontAlgn="t"/>
            <a:r>
              <a:rPr lang="en-US" sz="4000" b="1" dirty="0" smtClean="0">
                <a:solidFill>
                  <a:schemeClr val="accent6">
                    <a:lumMod val="75000"/>
                  </a:schemeClr>
                </a:solidFill>
              </a:rPr>
              <a:t>1-Treatment of potentially  treatable  underlying diseases</a:t>
            </a:r>
          </a:p>
          <a:p>
            <a:pPr algn="l"/>
            <a:r>
              <a:rPr lang="en-US" sz="4000" b="1" dirty="0" smtClean="0">
                <a:solidFill>
                  <a:srgbClr val="000000"/>
                </a:solidFill>
              </a:rPr>
              <a:t> 1-Diabetes mellitus :</a:t>
            </a:r>
            <a:r>
              <a:rPr lang="en-US" sz="4000" b="1" dirty="0" smtClean="0"/>
              <a:t>Type 1 DM patients: 40% lifetime risk of developing CKD  </a:t>
            </a:r>
          </a:p>
          <a:p>
            <a:pPr algn="l"/>
            <a:r>
              <a:rPr lang="en-US" sz="4000" b="1" dirty="0" smtClean="0"/>
              <a:t>Type 2 DM patients: 50% lifetime risk</a:t>
            </a:r>
            <a:r>
              <a:rPr lang="en-US" sz="4000" b="1" baseline="30000" dirty="0" smtClean="0"/>
              <a:t> </a:t>
            </a:r>
            <a:r>
              <a:rPr lang="en-US" sz="4000" b="1" dirty="0" smtClean="0"/>
              <a:t>of developing CKD .</a:t>
            </a:r>
          </a:p>
          <a:p>
            <a:pPr algn="l" fontAlgn="t"/>
            <a:r>
              <a:rPr lang="en-US" sz="4000" b="1" dirty="0" smtClean="0">
                <a:solidFill>
                  <a:srgbClr val="000000"/>
                </a:solidFill>
              </a:rPr>
              <a:t>2- Hypertension: </a:t>
            </a:r>
            <a:r>
              <a:rPr lang="en-US" sz="4000" b="1" dirty="0" smtClean="0">
                <a:solidFill>
                  <a:schemeClr val="bg1"/>
                </a:solidFill>
              </a:rPr>
              <a:t>Early </a:t>
            </a:r>
            <a:r>
              <a:rPr lang="en-US" sz="4000" b="1" dirty="0" smtClean="0"/>
              <a:t>HTN treatment to aggressive goals slows CKD progression </a:t>
            </a:r>
          </a:p>
          <a:p>
            <a:pPr algn="l" fontAlgn="t"/>
            <a:r>
              <a:rPr lang="ar-IQ" sz="4000" b="1" dirty="0" smtClean="0">
                <a:solidFill>
                  <a:srgbClr val="000000"/>
                </a:solidFill>
              </a:rPr>
              <a:t>:</a:t>
            </a:r>
            <a:r>
              <a:rPr lang="en-US" sz="4000" b="1" dirty="0" smtClean="0">
                <a:solidFill>
                  <a:srgbClr val="000000"/>
                </a:solidFill>
              </a:rPr>
              <a:t>3- Glomerulonephritis : some cases still response to immunosuppressive drugs</a:t>
            </a:r>
            <a:r>
              <a:rPr lang="en-US" b="1" dirty="0" smtClean="0">
                <a:solidFill>
                  <a:srgbClr val="000000"/>
                </a:solidFill>
              </a:rPr>
              <a: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
            <a:ext cx="9144000" cy="67403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2"/>
            <a:r>
              <a:rPr lang="en-US" sz="3600" b="1" dirty="0" smtClean="0">
                <a:solidFill>
                  <a:srgbClr val="00B0F0"/>
                </a:solidFill>
              </a:rPr>
              <a:t>2- Slow the progression of nephrons loss.</a:t>
            </a:r>
          </a:p>
          <a:p>
            <a:pPr lvl="2"/>
            <a:endParaRPr lang="en-US" dirty="0" smtClean="0"/>
          </a:p>
          <a:p>
            <a:pPr lvl="2" algn="l"/>
            <a:r>
              <a:rPr lang="en-US" sz="2400" b="1" dirty="0" smtClean="0"/>
              <a:t>1- Dietary &amp; lifestyle interventions:</a:t>
            </a:r>
          </a:p>
          <a:p>
            <a:pPr lvl="2" algn="l"/>
            <a:r>
              <a:rPr lang="en-US" sz="2400" b="1" dirty="0" smtClean="0"/>
              <a:t>low-protein diet of variable benefit</a:t>
            </a:r>
          </a:p>
          <a:p>
            <a:pPr lvl="2" algn="l"/>
            <a:r>
              <a:rPr lang="en-US" sz="2400" b="1" dirty="0" smtClean="0"/>
              <a:t>low-protein diet (0.6 g/kg/day) may reduce rate of renal function decline &amp; delay the  time to reach end-stage kidney disease, &amp; onset of uremic symptoms.</a:t>
            </a:r>
          </a:p>
          <a:p>
            <a:pPr lvl="2" algn="l"/>
            <a:r>
              <a:rPr lang="en-US" sz="2400" b="1" dirty="0" smtClean="0"/>
              <a:t>Smoking cessation</a:t>
            </a:r>
          </a:p>
          <a:p>
            <a:pPr lvl="2" algn="l"/>
            <a:r>
              <a:rPr lang="en-US" sz="2400" b="1" dirty="0" smtClean="0"/>
              <a:t>Reduction of body weight.</a:t>
            </a:r>
          </a:p>
          <a:p>
            <a:pPr lvl="2" algn="l"/>
            <a:r>
              <a:rPr lang="en-US" sz="2400" b="1" dirty="0" smtClean="0"/>
              <a:t>Exercise.</a:t>
            </a:r>
          </a:p>
          <a:p>
            <a:pPr algn="l"/>
            <a:r>
              <a:rPr lang="en-US" sz="2400" b="1" dirty="0" smtClean="0"/>
              <a:t>2- Control of hypertension</a:t>
            </a:r>
            <a:r>
              <a:rPr lang="en-US" sz="2400" b="1" smtClean="0"/>
              <a:t>: achieved </a:t>
            </a:r>
            <a:r>
              <a:rPr lang="en-US" sz="2400" b="1" dirty="0" smtClean="0"/>
              <a:t>by ACEI &amp; / or ARBs , some time non-</a:t>
            </a:r>
            <a:r>
              <a:rPr lang="en-US" sz="2400" b="1" dirty="0" err="1" smtClean="0"/>
              <a:t>dihydropyridine</a:t>
            </a:r>
            <a:r>
              <a:rPr lang="en-US" sz="2400" b="1" dirty="0" smtClean="0"/>
              <a:t> CCBs as </a:t>
            </a:r>
            <a:r>
              <a:rPr lang="en-US" sz="2400" b="1" dirty="0" err="1" smtClean="0"/>
              <a:t>verapamil.The</a:t>
            </a:r>
            <a:r>
              <a:rPr lang="en-US" sz="2400" b="1" dirty="0" smtClean="0"/>
              <a:t> target BP 130 / 80 mmHg &amp; 125/ 75 mmHg in diabetics or patient with proteinuria.</a:t>
            </a:r>
          </a:p>
          <a:p>
            <a:pPr algn="l"/>
            <a:r>
              <a:rPr lang="en-US" sz="2400" b="1" dirty="0" smtClean="0"/>
              <a:t>3-Proteinuria reduction:</a:t>
            </a:r>
          </a:p>
          <a:p>
            <a:pPr algn="l"/>
            <a:r>
              <a:rPr lang="en-US" sz="2400" b="1" dirty="0" smtClean="0"/>
              <a:t>Most clinicians use ACEI/ARB therapy in patients to reduce proteinuria specially in diabetic patients.</a:t>
            </a:r>
          </a:p>
          <a:p>
            <a:pPr algn="l"/>
            <a:r>
              <a:rPr lang="en-US" sz="2400" b="1" dirty="0" smtClean="0"/>
              <a:t>4- Strict glycaemic control.</a:t>
            </a:r>
            <a:r>
              <a:rPr lang="en-US" dirty="0" smtClean="0"/>
              <a:t> </a:t>
            </a:r>
          </a:p>
          <a:p>
            <a:pPr lvl="2" algn="l"/>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274320" indent="-274320" algn="ctr">
              <a:buClr>
                <a:schemeClr val="accent3"/>
              </a:buClr>
              <a:defRPr/>
            </a:pPr>
            <a:r>
              <a:rPr lang="en-US" sz="6000" b="1" dirty="0">
                <a:solidFill>
                  <a:srgbClr val="FF0000"/>
                </a:solidFill>
              </a:rPr>
              <a:t>Supportive therapies may slow CKD progression </a:t>
            </a:r>
          </a:p>
          <a:p>
            <a:pPr marL="640080" lvl="1" indent="-246888" algn="l">
              <a:defRPr/>
            </a:pPr>
            <a:r>
              <a:rPr lang="en-US" sz="4400" b="1" dirty="0" smtClean="0"/>
              <a:t>Dietary </a:t>
            </a:r>
            <a:r>
              <a:rPr lang="en-US" sz="4400" b="1" dirty="0"/>
              <a:t>protein restriction</a:t>
            </a:r>
          </a:p>
          <a:p>
            <a:pPr marL="640080" lvl="1" indent="-246888" algn="l">
              <a:defRPr/>
            </a:pPr>
            <a:r>
              <a:rPr lang="en-US" sz="4400" b="1" dirty="0" smtClean="0"/>
              <a:t>Lipid-lowering </a:t>
            </a:r>
            <a:r>
              <a:rPr lang="en-US" sz="4400" b="1" dirty="0"/>
              <a:t>medications</a:t>
            </a:r>
          </a:p>
          <a:p>
            <a:pPr marL="640080" lvl="1" indent="-246888" algn="l">
              <a:defRPr/>
            </a:pPr>
            <a:r>
              <a:rPr lang="en-US" sz="4400" b="1" dirty="0" smtClean="0"/>
              <a:t>Smoking </a:t>
            </a:r>
            <a:r>
              <a:rPr lang="en-US" sz="4400" b="1" dirty="0"/>
              <a:t>cessation</a:t>
            </a:r>
          </a:p>
          <a:p>
            <a:pPr marL="640080" lvl="1" indent="-246888" algn="l">
              <a:defRPr/>
            </a:pPr>
            <a:r>
              <a:rPr lang="en-US" sz="4400" b="1" dirty="0" smtClean="0"/>
              <a:t>Anemia </a:t>
            </a:r>
            <a:r>
              <a:rPr lang="en-US" sz="4400" b="1" dirty="0"/>
              <a:t>management</a:t>
            </a:r>
          </a:p>
          <a:p>
            <a:pPr marL="274320" indent="-274320" algn="l">
              <a:buClr>
                <a:schemeClr val="accent3"/>
              </a:buClr>
              <a:defRPr/>
            </a:pPr>
            <a:r>
              <a:rPr lang="en-US" sz="4400" b="1" dirty="0"/>
              <a:t>Limit progression with hyperglycemia &amp; HTN </a:t>
            </a:r>
            <a:r>
              <a:rPr lang="en-US" sz="4400" b="1" dirty="0" smtClean="0"/>
              <a:t>treatment.</a:t>
            </a:r>
          </a:p>
          <a:p>
            <a:pPr marL="274320" indent="-274320" algn="l">
              <a:buClr>
                <a:schemeClr val="accent3"/>
              </a:buClr>
              <a:defRPr/>
            </a:pPr>
            <a:r>
              <a:rPr lang="en-US" sz="4400" b="1" dirty="0" smtClean="0"/>
              <a:t>Reduction of body weight</a:t>
            </a:r>
            <a:endParaRPr lang="ar-IQ" sz="4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934206"/>
          </a:xfrm>
          <a:prstGeom prst="rect">
            <a:avLst/>
          </a:prstGeom>
          <a:solidFill>
            <a:srgbClr val="FFFF00"/>
          </a:solidFill>
        </p:spPr>
        <p:txBody>
          <a:bodyPr wrap="square">
            <a:spAutoFit/>
          </a:bodyPr>
          <a:lstStyle/>
          <a:p>
            <a:pPr marL="609600" indent="-609600" algn="l">
              <a:lnSpc>
                <a:spcPct val="90000"/>
              </a:lnSpc>
              <a:defRPr/>
            </a:pPr>
            <a:r>
              <a:rPr lang="en-US" sz="3600" b="1" dirty="0" smtClean="0">
                <a:solidFill>
                  <a:srgbClr val="0070C0"/>
                </a:solidFill>
              </a:rPr>
              <a:t>3- Avoid &amp; treat reversible factors of uremia.</a:t>
            </a:r>
          </a:p>
          <a:p>
            <a:pPr marL="609600" indent="-609600" algn="l">
              <a:lnSpc>
                <a:spcPct val="90000"/>
              </a:lnSpc>
              <a:defRPr/>
            </a:pPr>
            <a:r>
              <a:rPr lang="en-US" sz="4000" b="1" dirty="0" smtClean="0">
                <a:solidFill>
                  <a:srgbClr val="0070C0"/>
                </a:solidFill>
              </a:rPr>
              <a:t>Avoid:</a:t>
            </a:r>
          </a:p>
          <a:p>
            <a:pPr marL="609600" indent="-609600" algn="l">
              <a:lnSpc>
                <a:spcPct val="90000"/>
              </a:lnSpc>
              <a:defRPr/>
            </a:pPr>
            <a:r>
              <a:rPr lang="en-US" sz="4000" b="1" dirty="0" smtClean="0">
                <a:solidFill>
                  <a:srgbClr val="0070C0"/>
                </a:solidFill>
              </a:rPr>
              <a:t>Dehydration.</a:t>
            </a:r>
          </a:p>
          <a:p>
            <a:pPr marL="609600" indent="-609600" algn="l">
              <a:lnSpc>
                <a:spcPct val="90000"/>
              </a:lnSpc>
              <a:defRPr/>
            </a:pPr>
            <a:r>
              <a:rPr lang="en-US" sz="4000" b="1" dirty="0" err="1" smtClean="0">
                <a:solidFill>
                  <a:srgbClr val="0070C0"/>
                </a:solidFill>
              </a:rPr>
              <a:t>Nephrotoxic</a:t>
            </a:r>
            <a:r>
              <a:rPr lang="en-US" sz="4000" b="1" dirty="0" smtClean="0">
                <a:solidFill>
                  <a:srgbClr val="0070C0"/>
                </a:solidFill>
              </a:rPr>
              <a:t> drugs.</a:t>
            </a:r>
          </a:p>
          <a:p>
            <a:pPr marL="609600" indent="-609600" algn="l">
              <a:lnSpc>
                <a:spcPct val="90000"/>
              </a:lnSpc>
              <a:defRPr/>
            </a:pPr>
            <a:r>
              <a:rPr lang="en-US" sz="4000" b="1" dirty="0" err="1" smtClean="0">
                <a:solidFill>
                  <a:srgbClr val="0070C0"/>
                </a:solidFill>
              </a:rPr>
              <a:t>Radiocontrast</a:t>
            </a:r>
            <a:r>
              <a:rPr lang="en-US" sz="4000" b="1" dirty="0" smtClean="0">
                <a:solidFill>
                  <a:srgbClr val="0070C0"/>
                </a:solidFill>
              </a:rPr>
              <a:t> media.</a:t>
            </a:r>
          </a:p>
          <a:p>
            <a:pPr marL="609600" indent="-609600" algn="l">
              <a:lnSpc>
                <a:spcPct val="90000"/>
              </a:lnSpc>
              <a:defRPr/>
            </a:pPr>
            <a:r>
              <a:rPr lang="en-US" sz="4000" b="1" dirty="0" smtClean="0">
                <a:solidFill>
                  <a:srgbClr val="0070C0"/>
                </a:solidFill>
              </a:rPr>
              <a:t>Hypotension due to any cause.</a:t>
            </a:r>
          </a:p>
          <a:p>
            <a:pPr marL="609600" indent="-609600" algn="l">
              <a:lnSpc>
                <a:spcPct val="90000"/>
              </a:lnSpc>
              <a:defRPr/>
            </a:pPr>
            <a:r>
              <a:rPr lang="en-US" sz="4000" b="1" dirty="0" smtClean="0">
                <a:solidFill>
                  <a:srgbClr val="0070C0"/>
                </a:solidFill>
              </a:rPr>
              <a:t>Heavy </a:t>
            </a:r>
            <a:r>
              <a:rPr lang="en-US" sz="4000" b="1" dirty="0" err="1" smtClean="0">
                <a:solidFill>
                  <a:srgbClr val="0070C0"/>
                </a:solidFill>
              </a:rPr>
              <a:t>proteinous</a:t>
            </a:r>
            <a:r>
              <a:rPr lang="en-US" sz="4000" b="1" dirty="0" smtClean="0">
                <a:solidFill>
                  <a:srgbClr val="0070C0"/>
                </a:solidFill>
              </a:rPr>
              <a:t> meal.</a:t>
            </a:r>
          </a:p>
          <a:p>
            <a:pPr marL="609600" indent="-609600" algn="l">
              <a:lnSpc>
                <a:spcPct val="90000"/>
              </a:lnSpc>
              <a:defRPr/>
            </a:pPr>
            <a:r>
              <a:rPr lang="en-US" sz="4000" b="1" dirty="0" smtClean="0">
                <a:solidFill>
                  <a:srgbClr val="0070C0"/>
                </a:solidFill>
              </a:rPr>
              <a:t>Pregnancy.</a:t>
            </a:r>
          </a:p>
          <a:p>
            <a:pPr marL="609600" indent="-609600" algn="l">
              <a:lnSpc>
                <a:spcPct val="90000"/>
              </a:lnSpc>
              <a:defRPr/>
            </a:pPr>
            <a:r>
              <a:rPr lang="en-US" sz="4000" b="1" dirty="0" smtClean="0">
                <a:solidFill>
                  <a:srgbClr val="0070C0"/>
                </a:solidFill>
              </a:rPr>
              <a:t>Urgent treatment for:</a:t>
            </a:r>
          </a:p>
          <a:p>
            <a:pPr marL="609600" indent="-609600" algn="l">
              <a:lnSpc>
                <a:spcPct val="90000"/>
              </a:lnSpc>
              <a:defRPr/>
            </a:pPr>
            <a:r>
              <a:rPr lang="en-US" sz="4000" b="1" dirty="0" smtClean="0">
                <a:solidFill>
                  <a:srgbClr val="0070C0"/>
                </a:solidFill>
              </a:rPr>
              <a:t>Obstructive uropathy.</a:t>
            </a:r>
          </a:p>
          <a:p>
            <a:pPr marL="609600" indent="-609600" algn="l">
              <a:lnSpc>
                <a:spcPct val="90000"/>
              </a:lnSpc>
              <a:defRPr/>
            </a:pPr>
            <a:r>
              <a:rPr lang="en-US" sz="4000" b="1" dirty="0" smtClean="0">
                <a:solidFill>
                  <a:srgbClr val="0070C0"/>
                </a:solidFill>
              </a:rPr>
              <a:t>Urinary tract infection.</a:t>
            </a:r>
          </a:p>
          <a:p>
            <a:pPr marL="609600" indent="-609600" algn="l">
              <a:lnSpc>
                <a:spcPct val="90000"/>
              </a:lnSpc>
              <a:defRPr/>
            </a:pPr>
            <a:r>
              <a:rPr lang="en-US" sz="4000" b="1" dirty="0" smtClean="0">
                <a:solidFill>
                  <a:srgbClr val="0070C0"/>
                </a:solidFill>
              </a:rPr>
              <a:t>Infection any where.</a:t>
            </a:r>
          </a:p>
          <a:p>
            <a:pPr marL="609600" indent="-609600" algn="l">
              <a:lnSpc>
                <a:spcPct val="90000"/>
              </a:lnSpc>
              <a:defRPr/>
            </a:pPr>
            <a:endParaRPr lang="en-US" b="1" dirty="0" smtClean="0">
              <a:solidFill>
                <a:schemeClr val="accent6">
                  <a:lumMod val="75000"/>
                </a:schemeClr>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739</Words>
  <Application>Microsoft Office PowerPoint</Application>
  <PresentationFormat>عرض على الشاشة (3:4)‏</PresentationFormat>
  <Paragraphs>149</Paragraphs>
  <Slides>18</Slides>
  <Notes>7</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18</vt:i4>
      </vt:variant>
    </vt:vector>
  </HeadingPairs>
  <TitlesOfParts>
    <vt:vector size="20" baseType="lpstr">
      <vt:lpstr>سمة Office</vt:lpstr>
      <vt:lpstr>Slide</vt:lpstr>
      <vt:lpstr>Anatomy</vt:lpstr>
      <vt:lpstr>الشريحة 2</vt:lpstr>
      <vt:lpstr>الشريحة 3</vt:lpstr>
      <vt:lpstr>CKD Risk Factors  </vt:lpstr>
      <vt:lpstr>الشريحة 5</vt:lpstr>
      <vt:lpstr>الشريحة 6</vt:lpstr>
      <vt:lpstr>الشريحة 7</vt:lpstr>
      <vt:lpstr>الشريحة 8</vt:lpstr>
      <vt:lpstr>الشريحة 9</vt:lpstr>
      <vt:lpstr>الشريحة 10</vt:lpstr>
      <vt:lpstr>Signs  &amp; symptoms of CKD Stages </vt:lpstr>
      <vt:lpstr>Nutrition of patient with CKD</vt:lpstr>
      <vt:lpstr>5- Renal replacement therapy: Dialysis Renal transplantation</vt:lpstr>
      <vt:lpstr>Hemodialysis</vt:lpstr>
      <vt:lpstr>Types of Access</vt:lpstr>
      <vt:lpstr>Temporary Catheter</vt:lpstr>
      <vt:lpstr>AV Fistula &amp; Graft</vt:lpstr>
      <vt:lpstr>الشريحة 18</vt:lpstr>
    </vt:vector>
  </TitlesOfParts>
  <Company>OFFICE2007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abumada</dc:creator>
  <cp:lastModifiedBy>abumada</cp:lastModifiedBy>
  <cp:revision>39</cp:revision>
  <dcterms:created xsi:type="dcterms:W3CDTF">2015-12-13T19:14:12Z</dcterms:created>
  <dcterms:modified xsi:type="dcterms:W3CDTF">2015-12-15T06:14:16Z</dcterms:modified>
</cp:coreProperties>
</file>